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56" r:id="rId2"/>
    <p:sldId id="448" r:id="rId3"/>
    <p:sldId id="449" r:id="rId4"/>
    <p:sldId id="273" r:id="rId5"/>
    <p:sldId id="275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4" r:id="rId32"/>
    <p:sldId id="356" r:id="rId33"/>
    <p:sldId id="355" r:id="rId34"/>
    <p:sldId id="357" r:id="rId35"/>
    <p:sldId id="358" r:id="rId36"/>
    <p:sldId id="359" r:id="rId37"/>
    <p:sldId id="360" r:id="rId38"/>
    <p:sldId id="361" r:id="rId39"/>
    <p:sldId id="363" r:id="rId40"/>
    <p:sldId id="362" r:id="rId41"/>
    <p:sldId id="364" r:id="rId42"/>
    <p:sldId id="366" r:id="rId43"/>
    <p:sldId id="365" r:id="rId44"/>
    <p:sldId id="367" r:id="rId45"/>
    <p:sldId id="368" r:id="rId46"/>
    <p:sldId id="370" r:id="rId47"/>
    <p:sldId id="369" r:id="rId48"/>
    <p:sldId id="372" r:id="rId49"/>
    <p:sldId id="371" r:id="rId50"/>
    <p:sldId id="373" r:id="rId51"/>
    <p:sldId id="374" r:id="rId52"/>
    <p:sldId id="375" r:id="rId53"/>
    <p:sldId id="376" r:id="rId54"/>
    <p:sldId id="378" r:id="rId55"/>
    <p:sldId id="377" r:id="rId56"/>
    <p:sldId id="379" r:id="rId57"/>
    <p:sldId id="380" r:id="rId58"/>
    <p:sldId id="381" r:id="rId59"/>
    <p:sldId id="382" r:id="rId60"/>
    <p:sldId id="450" r:id="rId61"/>
    <p:sldId id="384" r:id="rId62"/>
    <p:sldId id="383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4" r:id="rId72"/>
    <p:sldId id="393" r:id="rId73"/>
    <p:sldId id="395" r:id="rId74"/>
    <p:sldId id="396" r:id="rId75"/>
    <p:sldId id="397" r:id="rId76"/>
    <p:sldId id="398" r:id="rId77"/>
    <p:sldId id="399" r:id="rId78"/>
    <p:sldId id="400" r:id="rId79"/>
    <p:sldId id="401" r:id="rId80"/>
    <p:sldId id="402" r:id="rId81"/>
    <p:sldId id="413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10" r:id="rId90"/>
    <p:sldId id="411" r:id="rId91"/>
    <p:sldId id="412" r:id="rId92"/>
    <p:sldId id="414" r:id="rId93"/>
    <p:sldId id="415" r:id="rId94"/>
    <p:sldId id="416" r:id="rId95"/>
    <p:sldId id="417" r:id="rId96"/>
    <p:sldId id="418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  <p:sldId id="430" r:id="rId108"/>
    <p:sldId id="429" r:id="rId109"/>
    <p:sldId id="431" r:id="rId110"/>
    <p:sldId id="432" r:id="rId111"/>
    <p:sldId id="433" r:id="rId112"/>
    <p:sldId id="434" r:id="rId113"/>
    <p:sldId id="435" r:id="rId114"/>
    <p:sldId id="436" r:id="rId115"/>
    <p:sldId id="437" r:id="rId116"/>
    <p:sldId id="438" r:id="rId117"/>
    <p:sldId id="439" r:id="rId118"/>
    <p:sldId id="440" r:id="rId119"/>
    <p:sldId id="441" r:id="rId120"/>
    <p:sldId id="442" r:id="rId121"/>
    <p:sldId id="443" r:id="rId122"/>
    <p:sldId id="444" r:id="rId123"/>
    <p:sldId id="445" r:id="rId124"/>
    <p:sldId id="451" r:id="rId125"/>
    <p:sldId id="446" r:id="rId126"/>
    <p:sldId id="447" r:id="rId127"/>
    <p:sldId id="353" r:id="rId1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64" autoAdjust="0"/>
    <p:restoredTop sz="94660"/>
  </p:normalViewPr>
  <p:slideViewPr>
    <p:cSldViewPr>
      <p:cViewPr varScale="1">
        <p:scale>
          <a:sx n="109" d="100"/>
          <a:sy n="109" d="100"/>
        </p:scale>
        <p:origin x="1647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59228-D54E-41D2-99DB-BDE67F073FAA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281B5-1650-4808-AECF-EB596C762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6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B41E-F2E1-472E-801F-ADEE00375797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45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0CF4-6D5B-49BC-A4BB-1E2E4B541A8A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2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6BA7-85AF-4982-B5D0-99816C572608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03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2B98-B733-4769-908C-31E18A2732E1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67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5A56-97E3-4FD1-8FAF-E3EB9F5E8D9D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9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15E2-F691-4100-A068-B021E47C650C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EA4E-DF4D-4DEC-BBB4-D07BF60E26FF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6419E-CFF8-4DA0-9E6B-2C095ECC14FC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8F49-B97C-4F67-9183-2319FDA2248F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6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F657-1B77-494B-B026-9A6FAA43F4D6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3E51-4904-4ED2-B2C6-502D30D199DD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4C0BB-DBCF-4E34-9229-243EC73197DF}" type="datetime1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3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29.png"/><Relationship Id="rId7" Type="http://schemas.openxmlformats.org/officeDocument/2006/relationships/image" Target="../media/image236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7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microsoft.com/office/2007/relationships/hdphoto" Target="../media/hdphoto1.wdp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2000.png"/><Relationship Id="rId3" Type="http://schemas.openxmlformats.org/officeDocument/2006/relationships/image" Target="../media/image250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image" Target="../media/image2400.png"/><Relationship Id="rId16" Type="http://schemas.openxmlformats.org/officeDocument/2006/relationships/image" Target="../media/image27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0.png"/><Relationship Id="rId15" Type="http://schemas.openxmlformats.org/officeDocument/2006/relationships/image" Target="../media/image2020.png"/><Relationship Id="rId10" Type="http://schemas.openxmlformats.org/officeDocument/2006/relationships/image" Target="../media/image1070.png"/><Relationship Id="rId4" Type="http://schemas.openxmlformats.org/officeDocument/2006/relationships/image" Target="../media/image2600.png"/><Relationship Id="rId9" Type="http://schemas.openxmlformats.org/officeDocument/2006/relationships/image" Target="../media/image310.png"/><Relationship Id="rId14" Type="http://schemas.openxmlformats.org/officeDocument/2006/relationships/image" Target="../media/image20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YB8IZa5AuE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벡터와 행렬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68688"/>
            <a:ext cx="6400800" cy="1752600"/>
          </a:xfrm>
        </p:spPr>
        <p:txBody>
          <a:bodyPr anchor="ctr">
            <a:normAutofit/>
          </a:bodyPr>
          <a:lstStyle/>
          <a:p>
            <a:r>
              <a:rPr lang="en-US" altLang="ko-KR" sz="2800" smtClean="0"/>
              <a:t>2023</a:t>
            </a:r>
            <a:r>
              <a:rPr lang="ko-KR" altLang="en-US" sz="2800"/>
              <a:t>년</a:t>
            </a:r>
            <a:r>
              <a:rPr lang="en-US" altLang="ko-KR" sz="2800" smtClean="0"/>
              <a:t> 3</a:t>
            </a:r>
            <a:r>
              <a:rPr lang="ko-KR" altLang="en-US" sz="2800" smtClean="0"/>
              <a:t>월</a:t>
            </a:r>
            <a:endParaRPr lang="en-US" altLang="ko-KR" sz="2800" smtClean="0"/>
          </a:p>
          <a:p>
            <a:r>
              <a:rPr lang="ko-KR" altLang="en-US" sz="2800" smtClean="0"/>
              <a:t>한림대학교</a:t>
            </a:r>
            <a:endParaRPr lang="en-US" altLang="ko-KR" sz="2800" smtClean="0"/>
          </a:p>
          <a:p>
            <a:r>
              <a:rPr lang="ko-KR" altLang="en-US" sz="2800" smtClean="0"/>
              <a:t>김현호</a:t>
            </a:r>
            <a:endParaRPr lang="ko-KR" altLang="en-US" sz="280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496" y="2159145"/>
            <a:ext cx="2880320" cy="45719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496" y="1916832"/>
            <a:ext cx="5472608" cy="720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07904" y="364502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3429000"/>
            <a:ext cx="2880320" cy="7200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5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벡터의 뺄셈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437400" y="1873207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573006" y="2339852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62429" y="210084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794024" y="210084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34637" y="189524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166232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0" y="189524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</a:t>
            </a:r>
            <a:r>
              <a:rPr lang="ko-KR" altLang="en-US" smtClean="0"/>
              <a:t>는</a:t>
            </a:r>
            <a:r>
              <a:rPr lang="en-US" altLang="ko-KR" smtClean="0"/>
              <a:t>?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703595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03819" y="349171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835414" y="349171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41182" y="349171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3372777" y="349171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92846" y="349106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+ (-  )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024441" y="34910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04343" y="349106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635938" y="34910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4887251" y="5540120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4404091" y="5040423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 flipV="1">
            <a:off x="4404091" y="5040423"/>
            <a:ext cx="1536062" cy="476811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326409" y="436510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458004" y="43651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63772" y="436510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1995367" y="43651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 flipV="1">
            <a:off x="2785072" y="4553592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2137613" y="5411210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1705565" y="4931114"/>
            <a:ext cx="1567167" cy="424848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1800912" y="4595098"/>
            <a:ext cx="984773" cy="33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1808136" y="4955138"/>
            <a:ext cx="401485" cy="83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939052" y="477047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5070647" y="47704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476415" y="477047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5608010" y="47704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755576" y="2996952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5078830" y="5111683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치환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11778"/>
                <a:ext cx="1458220" cy="74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 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11778"/>
                <a:ext cx="1458220" cy="741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27141" y="1595763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단위행렬의 행이나 열을 바꾼다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36912"/>
                <a:ext cx="3512436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3512436" cy="743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웃는 얼굴 25"/>
          <p:cNvSpPr/>
          <p:nvPr/>
        </p:nvSpPr>
        <p:spPr>
          <a:xfrm rot="5163410">
            <a:off x="5108182" y="5137617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547664" y="4520004"/>
            <a:ext cx="1728191" cy="13572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578158" y="4520004"/>
            <a:ext cx="1728191" cy="13572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9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>
            <a:off x="5062013" y="3885106"/>
            <a:ext cx="1540043" cy="1583793"/>
          </a:xfrm>
          <a:custGeom>
            <a:avLst/>
            <a:gdLst>
              <a:gd name="connsiteX0" fmla="*/ 0 w 1312536"/>
              <a:gd name="connsiteY0" fmla="*/ 1483166 h 1483166"/>
              <a:gd name="connsiteX1" fmla="*/ 914400 w 1312536"/>
              <a:gd name="connsiteY1" fmla="*/ 1115655 h 1483166"/>
              <a:gd name="connsiteX2" fmla="*/ 1312536 w 1312536"/>
              <a:gd name="connsiteY2" fmla="*/ 0 h 1483166"/>
              <a:gd name="connsiteX3" fmla="*/ 555641 w 1312536"/>
              <a:gd name="connsiteY3" fmla="*/ 306258 h 1483166"/>
              <a:gd name="connsiteX4" fmla="*/ 0 w 1312536"/>
              <a:gd name="connsiteY4" fmla="*/ 1483166 h 1483166"/>
              <a:gd name="connsiteX0" fmla="*/ 0 w 1540043"/>
              <a:gd name="connsiteY0" fmla="*/ 1583793 h 1583793"/>
              <a:gd name="connsiteX1" fmla="*/ 914400 w 1540043"/>
              <a:gd name="connsiteY1" fmla="*/ 1216282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043" h="1583793">
                <a:moveTo>
                  <a:pt x="0" y="1583793"/>
                </a:moveTo>
                <a:lnTo>
                  <a:pt x="914400" y="1216282"/>
                </a:lnTo>
                <a:lnTo>
                  <a:pt x="1540043" y="0"/>
                </a:lnTo>
                <a:lnTo>
                  <a:pt x="555641" y="406885"/>
                </a:lnTo>
                <a:lnTo>
                  <a:pt x="0" y="1583793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일반변환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457595" y="1814751"/>
                <a:ext cx="1458220" cy="74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595" y="1814751"/>
                <a:ext cx="1458220" cy="741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676978" y="1981134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비틀어지고 축소</a:t>
            </a:r>
            <a:r>
              <a:rPr lang="en-US" altLang="ko-KR" smtClean="0"/>
              <a:t>/</a:t>
            </a:r>
            <a:r>
              <a:rPr lang="ko-KR" altLang="en-US" smtClean="0"/>
              <a:t>확대 된다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웃는 얼굴 25"/>
          <p:cNvSpPr/>
          <p:nvPr/>
        </p:nvSpPr>
        <p:spPr>
          <a:xfrm rot="20249427">
            <a:off x="5406073" y="4420513"/>
            <a:ext cx="829351" cy="541945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5066776" y="5105664"/>
            <a:ext cx="958333" cy="40919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5078831" y="4277308"/>
            <a:ext cx="538162" cy="120058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123161" y="4931295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(2,1)</a:t>
            </a:r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5292592" y="3915651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(1,3)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8352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종속변환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71600" y="1814751"/>
                <a:ext cx="2062937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</a:t>
                </a:r>
                <a:r>
                  <a:rPr lang="en-US" altLang="ko-KR" sz="16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14751"/>
                <a:ext cx="2062937" cy="743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3848" y="1844824"/>
            <a:ext cx="5319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열벡터들 또는 행벡터들이 종속이다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공간이 평면이나 직선</a:t>
            </a:r>
            <a:r>
              <a:rPr lang="en-US" altLang="ko-KR" smtClean="0"/>
              <a:t>, </a:t>
            </a:r>
            <a:r>
              <a:rPr lang="ko-KR" altLang="en-US" smtClean="0"/>
              <a:t>평면이 직선으로 변환됨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영벡터는 모두 원점으로 변환됨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4741613" y="4419115"/>
            <a:ext cx="942261" cy="1717308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78218" y="4166716"/>
            <a:ext cx="1503938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평면이 직선으로</a:t>
            </a:r>
            <a:endParaRPr lang="en-US" altLang="ko-KR" sz="1400" smtClean="0"/>
          </a:p>
          <a:p>
            <a:r>
              <a:rPr lang="ko-KR" altLang="en-US" sz="1400" smtClean="0"/>
              <a:t>들어간다</a:t>
            </a:r>
            <a:endParaRPr lang="en-US" altLang="ko-KR" sz="1400" smtClean="0"/>
          </a:p>
          <a:p>
            <a:r>
              <a:rPr lang="en-US" altLang="ko-KR" sz="1400" smtClean="0"/>
              <a:t>y = 2x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3006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mtClean="0"/>
                  <a:t>=1</a:t>
                </a:r>
                <a:endParaRPr lang="ko-KR" altLang="en-US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71600" y="1814751"/>
                <a:ext cx="1458220" cy="74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14751"/>
                <a:ext cx="1458220" cy="742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3848" y="184482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변환된 부피나 면적 비율이 같다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062013" y="4318244"/>
            <a:ext cx="1260035" cy="1150656"/>
          </a:xfrm>
          <a:custGeom>
            <a:avLst/>
            <a:gdLst>
              <a:gd name="connsiteX0" fmla="*/ 0 w 1312536"/>
              <a:gd name="connsiteY0" fmla="*/ 1483166 h 1483166"/>
              <a:gd name="connsiteX1" fmla="*/ 914400 w 1312536"/>
              <a:gd name="connsiteY1" fmla="*/ 1115655 h 1483166"/>
              <a:gd name="connsiteX2" fmla="*/ 1312536 w 1312536"/>
              <a:gd name="connsiteY2" fmla="*/ 0 h 1483166"/>
              <a:gd name="connsiteX3" fmla="*/ 555641 w 1312536"/>
              <a:gd name="connsiteY3" fmla="*/ 306258 h 1483166"/>
              <a:gd name="connsiteX4" fmla="*/ 0 w 1312536"/>
              <a:gd name="connsiteY4" fmla="*/ 1483166 h 1483166"/>
              <a:gd name="connsiteX0" fmla="*/ 0 w 1540043"/>
              <a:gd name="connsiteY0" fmla="*/ 1583793 h 1583793"/>
              <a:gd name="connsiteX1" fmla="*/ 914400 w 1540043"/>
              <a:gd name="connsiteY1" fmla="*/ 1216282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  <a:gd name="connsiteX0" fmla="*/ 0 w 1540043"/>
              <a:gd name="connsiteY0" fmla="*/ 1583793 h 1583793"/>
              <a:gd name="connsiteX1" fmla="*/ 455012 w 1540043"/>
              <a:gd name="connsiteY1" fmla="*/ 1290659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  <a:gd name="connsiteX0" fmla="*/ 0 w 901275"/>
              <a:gd name="connsiteY0" fmla="*/ 1308161 h 1308161"/>
              <a:gd name="connsiteX1" fmla="*/ 455012 w 901275"/>
              <a:gd name="connsiteY1" fmla="*/ 1015027 h 1308161"/>
              <a:gd name="connsiteX2" fmla="*/ 901275 w 901275"/>
              <a:gd name="connsiteY2" fmla="*/ 0 h 1308161"/>
              <a:gd name="connsiteX3" fmla="*/ 555641 w 901275"/>
              <a:gd name="connsiteY3" fmla="*/ 131253 h 1308161"/>
              <a:gd name="connsiteX4" fmla="*/ 0 w 901275"/>
              <a:gd name="connsiteY4" fmla="*/ 1308161 h 1308161"/>
              <a:gd name="connsiteX0" fmla="*/ 0 w 901275"/>
              <a:gd name="connsiteY0" fmla="*/ 1308161 h 1308161"/>
              <a:gd name="connsiteX1" fmla="*/ 455012 w 901275"/>
              <a:gd name="connsiteY1" fmla="*/ 1015027 h 1308161"/>
              <a:gd name="connsiteX2" fmla="*/ 901275 w 901275"/>
              <a:gd name="connsiteY2" fmla="*/ 0 h 1308161"/>
              <a:gd name="connsiteX3" fmla="*/ 546891 w 901275"/>
              <a:gd name="connsiteY3" fmla="*/ 319383 h 1308161"/>
              <a:gd name="connsiteX4" fmla="*/ 0 w 901275"/>
              <a:gd name="connsiteY4" fmla="*/ 1308161 h 1308161"/>
              <a:gd name="connsiteX0" fmla="*/ 0 w 901275"/>
              <a:gd name="connsiteY0" fmla="*/ 1168157 h 1168157"/>
              <a:gd name="connsiteX1" fmla="*/ 455012 w 901275"/>
              <a:gd name="connsiteY1" fmla="*/ 875023 h 1168157"/>
              <a:gd name="connsiteX2" fmla="*/ 901275 w 901275"/>
              <a:gd name="connsiteY2" fmla="*/ 0 h 1168157"/>
              <a:gd name="connsiteX3" fmla="*/ 546891 w 901275"/>
              <a:gd name="connsiteY3" fmla="*/ 179379 h 1168157"/>
              <a:gd name="connsiteX4" fmla="*/ 0 w 901275"/>
              <a:gd name="connsiteY4" fmla="*/ 1168157 h 1168157"/>
              <a:gd name="connsiteX0" fmla="*/ 0 w 1522542"/>
              <a:gd name="connsiteY0" fmla="*/ 1041278 h 1041278"/>
              <a:gd name="connsiteX1" fmla="*/ 455012 w 1522542"/>
              <a:gd name="connsiteY1" fmla="*/ 748144 h 1041278"/>
              <a:gd name="connsiteX2" fmla="*/ 1522542 w 1522542"/>
              <a:gd name="connsiteY2" fmla="*/ 0 h 1041278"/>
              <a:gd name="connsiteX3" fmla="*/ 546891 w 1522542"/>
              <a:gd name="connsiteY3" fmla="*/ 52500 h 1041278"/>
              <a:gd name="connsiteX4" fmla="*/ 0 w 1522542"/>
              <a:gd name="connsiteY4" fmla="*/ 1041278 h 1041278"/>
              <a:gd name="connsiteX0" fmla="*/ 0 w 1522542"/>
              <a:gd name="connsiteY0" fmla="*/ 1041278 h 1041278"/>
              <a:gd name="connsiteX1" fmla="*/ 455012 w 1522542"/>
              <a:gd name="connsiteY1" fmla="*/ 748144 h 1041278"/>
              <a:gd name="connsiteX2" fmla="*/ 1522542 w 1522542"/>
              <a:gd name="connsiteY2" fmla="*/ 0 h 1041278"/>
              <a:gd name="connsiteX3" fmla="*/ 975653 w 1522542"/>
              <a:gd name="connsiteY3" fmla="*/ 35000 h 1041278"/>
              <a:gd name="connsiteX4" fmla="*/ 0 w 1522542"/>
              <a:gd name="connsiteY4" fmla="*/ 1041278 h 1041278"/>
              <a:gd name="connsiteX0" fmla="*/ 0 w 1260035"/>
              <a:gd name="connsiteY0" fmla="*/ 1150656 h 1150656"/>
              <a:gd name="connsiteX1" fmla="*/ 455012 w 1260035"/>
              <a:gd name="connsiteY1" fmla="*/ 857522 h 1150656"/>
              <a:gd name="connsiteX2" fmla="*/ 1260035 w 1260035"/>
              <a:gd name="connsiteY2" fmla="*/ 0 h 1150656"/>
              <a:gd name="connsiteX3" fmla="*/ 975653 w 1260035"/>
              <a:gd name="connsiteY3" fmla="*/ 144378 h 1150656"/>
              <a:gd name="connsiteX4" fmla="*/ 0 w 1260035"/>
              <a:gd name="connsiteY4" fmla="*/ 1150656 h 115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35" h="1150656">
                <a:moveTo>
                  <a:pt x="0" y="1150656"/>
                </a:moveTo>
                <a:lnTo>
                  <a:pt x="455012" y="857522"/>
                </a:lnTo>
                <a:lnTo>
                  <a:pt x="1260035" y="0"/>
                </a:lnTo>
                <a:lnTo>
                  <a:pt x="975653" y="144378"/>
                </a:lnTo>
                <a:lnTo>
                  <a:pt x="0" y="1150656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29" name="웃는 얼굴 28"/>
          <p:cNvSpPr/>
          <p:nvPr/>
        </p:nvSpPr>
        <p:spPr>
          <a:xfrm rot="18770410">
            <a:off x="5240051" y="4778904"/>
            <a:ext cx="958774" cy="131581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066777" y="5154905"/>
            <a:ext cx="492074" cy="35995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5078831" y="4409709"/>
            <a:ext cx="965181" cy="106818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01692" y="5085184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(1,1)</a:t>
            </a:r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5292592" y="3915651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(2,3)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03687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A</a:t>
            </a:r>
            <a:r>
              <a:rPr lang="en-US" altLang="ko-KR" baseline="30000" smtClean="0"/>
              <a:t>T</a:t>
            </a:r>
            <a:r>
              <a:rPr lang="en-US" altLang="ko-KR" smtClean="0"/>
              <a:t>A=</a:t>
            </a:r>
            <a:r>
              <a:rPr lang="en-US" altLang="ko-KR" smtClean="0">
                <a:latin typeface="Consolas" panose="020B0609020204030204" pitchFamily="49" charset="0"/>
              </a:rPr>
              <a:t>I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71600" y="1814751"/>
                <a:ext cx="3867534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sz="16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smtClean="0">
                    <a:sym typeface="Wingdings" panose="05000000000000000000" pitchFamily="2" charset="2"/>
                  </a:rPr>
                  <a:t></a:t>
                </a:r>
                <a:r>
                  <a:rPr lang="en-US" altLang="ko-KR" sz="160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sz="1600" i="1" baseline="3000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−1 0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14751"/>
                <a:ext cx="3867534" cy="527773"/>
              </a:xfrm>
              <a:prstGeom prst="rect">
                <a:avLst/>
              </a:prstGeom>
              <a:blipFill>
                <a:blip r:embed="rId2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331640" y="2564904"/>
                <a:ext cx="3929089" cy="24297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i="1" smtClean="0">
                    <a:latin typeface="Cambria Math" panose="02040503050406030204" pitchFamily="18" charset="0"/>
                  </a:rPr>
                  <a:t>A</a:t>
                </a:r>
                <a:r>
                  <a:rPr lang="ko-KR" altLang="en-US" sz="1600" i="1" smtClean="0">
                    <a:latin typeface="Cambria Math" panose="02040503050406030204" pitchFamily="18" charset="0"/>
                  </a:rPr>
                  <a:t>의 열벡터로 표시하면</a:t>
                </a:r>
                <a:endParaRPr lang="en-US" altLang="ko-KR" sz="1600" i="1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i="1" baseline="3000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(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/>
                  <a:t> </a:t>
                </a:r>
                <a:r>
                  <a:rPr lang="en-US" altLang="ko-KR" smtClean="0"/>
                  <a:t>)</a:t>
                </a:r>
              </a:p>
              <a:p>
                <a:r>
                  <a:rPr lang="en-US" altLang="ko-KR" smtClean="0"/>
                  <a:t>A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564904"/>
                <a:ext cx="3929089" cy="2429768"/>
              </a:xfrm>
              <a:prstGeom prst="rect">
                <a:avLst/>
              </a:prstGeom>
              <a:blipFill>
                <a:blip r:embed="rId3"/>
                <a:stretch>
                  <a:fillRect l="-1240" t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81625" y="5013176"/>
            <a:ext cx="603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변환된 열벡터들이 </a:t>
            </a:r>
            <a:r>
              <a:rPr lang="ko-KR" altLang="en-US" sz="1600" b="1" smtClean="0">
                <a:solidFill>
                  <a:srgbClr val="FF0000"/>
                </a:solidFill>
              </a:rPr>
              <a:t>서로 직교이고</a:t>
            </a:r>
            <a:r>
              <a:rPr lang="en-US" altLang="ko-KR" sz="1600" b="1" smtClean="0">
                <a:solidFill>
                  <a:srgbClr val="FF0000"/>
                </a:solidFill>
              </a:rPr>
              <a:t>, </a:t>
            </a:r>
            <a:r>
              <a:rPr lang="ko-KR" altLang="en-US" sz="1600" b="1" smtClean="0">
                <a:solidFill>
                  <a:srgbClr val="FF0000"/>
                </a:solidFill>
              </a:rPr>
              <a:t>길이는 </a:t>
            </a:r>
            <a:r>
              <a:rPr lang="en-US" altLang="ko-KR" sz="1600" b="1" smtClean="0">
                <a:solidFill>
                  <a:srgbClr val="FF0000"/>
                </a:solidFill>
              </a:rPr>
              <a:t>1</a:t>
            </a:r>
            <a:r>
              <a:rPr lang="ko-KR" altLang="en-US" sz="1600" smtClean="0"/>
              <a:t>이다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ko-KR" altLang="en-US" sz="1600" smtClean="0"/>
              <a:t>로 인해 기존 좌표축은 새로운 정규직교 벡터들로 변환된다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en-US" altLang="ko-KR" sz="1600" baseline="30000" smtClean="0"/>
              <a:t>T</a:t>
            </a:r>
            <a:r>
              <a:rPr lang="en-US" altLang="ko-KR" sz="1600" smtClean="0"/>
              <a:t>A </a:t>
            </a:r>
            <a:r>
              <a:rPr lang="ko-KR" altLang="en-US" sz="1600" smtClean="0"/>
              <a:t>행렬은 고급 행렬수학에서 자주 나오는 형태이다</a:t>
            </a:r>
            <a:endParaRPr lang="en-US" altLang="ko-KR" sz="1600" smtClean="0"/>
          </a:p>
        </p:txBody>
      </p:sp>
      <p:cxnSp>
        <p:nvCxnSpPr>
          <p:cNvPr id="31" name="직선 연결선 30"/>
          <p:cNvCxnSpPr/>
          <p:nvPr/>
        </p:nvCxnSpPr>
        <p:spPr>
          <a:xfrm>
            <a:off x="7100993" y="2515582"/>
            <a:ext cx="0" cy="97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090035" y="3479282"/>
            <a:ext cx="1193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75622" y="353008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624994" y="260255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6567135" y="3437780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44235" y="392653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705144" y="328952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 flipH="1" flipV="1">
            <a:off x="7075871" y="3477044"/>
            <a:ext cx="376449" cy="23998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43" idx="3"/>
          </p:cNvCxnSpPr>
          <p:nvPr/>
        </p:nvCxnSpPr>
        <p:spPr>
          <a:xfrm>
            <a:off x="6876256" y="3068960"/>
            <a:ext cx="191488" cy="40523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43" idx="3"/>
          </p:cNvCxnSpPr>
          <p:nvPr/>
        </p:nvCxnSpPr>
        <p:spPr>
          <a:xfrm flipH="1">
            <a:off x="7067744" y="3212976"/>
            <a:ext cx="384576" cy="26121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950" y="5983088"/>
            <a:ext cx="4869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1"/>
                </a:solidFill>
              </a:rPr>
              <a:t>♨ </a:t>
            </a:r>
            <a:r>
              <a:rPr lang="ko-KR" altLang="en-US" sz="1400" smtClean="0">
                <a:solidFill>
                  <a:schemeClr val="accent1"/>
                </a:solidFill>
              </a:rPr>
              <a:t> </a:t>
            </a:r>
            <a:r>
              <a:rPr lang="en-US" altLang="ko-KR" sz="1400" smtClean="0">
                <a:solidFill>
                  <a:schemeClr val="accent1"/>
                </a:solidFill>
              </a:rPr>
              <a:t>A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A=</a:t>
            </a:r>
            <a:r>
              <a:rPr lang="en-US" altLang="ko-KR" sz="1400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smtClean="0">
                <a:solidFill>
                  <a:schemeClr val="accent1"/>
                </a:solidFill>
              </a:rPr>
              <a:t> </a:t>
            </a:r>
            <a:r>
              <a:rPr lang="en-US" altLang="ko-KR" sz="140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1400">
                <a:solidFill>
                  <a:schemeClr val="accent1"/>
                </a:solidFill>
              </a:rPr>
              <a:t> </a:t>
            </a:r>
            <a:r>
              <a:rPr lang="en-US" altLang="ko-KR" sz="1400">
                <a:solidFill>
                  <a:schemeClr val="accent1"/>
                </a:solidFill>
              </a:rPr>
              <a:t>A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=A</a:t>
            </a:r>
            <a:r>
              <a:rPr lang="en-US" altLang="ko-KR" sz="1400" baseline="30000">
                <a:solidFill>
                  <a:schemeClr val="accent1"/>
                </a:solidFill>
              </a:rPr>
              <a:t>-1</a:t>
            </a:r>
            <a:r>
              <a:rPr lang="en-US" altLang="ko-KR" sz="1400">
                <a:solidFill>
                  <a:schemeClr val="accent1"/>
                </a:solidFill>
              </a:rPr>
              <a:t> (</a:t>
            </a:r>
            <a:r>
              <a:rPr lang="ko-KR" altLang="en-US" sz="1400">
                <a:solidFill>
                  <a:schemeClr val="accent1"/>
                </a:solidFill>
              </a:rPr>
              <a:t>유니터리 행렬이라고 한다</a:t>
            </a:r>
            <a:r>
              <a:rPr lang="en-US" altLang="ko-KR" sz="140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400" smtClean="0">
                <a:solidFill>
                  <a:schemeClr val="accent1"/>
                </a:solidFill>
              </a:rPr>
              <a:t>♨ </a:t>
            </a:r>
            <a:r>
              <a:rPr lang="en-US" altLang="ko-KR" sz="1400" smtClean="0">
                <a:solidFill>
                  <a:schemeClr val="accent1"/>
                </a:solidFill>
              </a:rPr>
              <a:t>(AY)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(AX</a:t>
            </a:r>
            <a:r>
              <a:rPr lang="en-US" altLang="ko-KR" sz="1400">
                <a:solidFill>
                  <a:schemeClr val="accent1"/>
                </a:solidFill>
              </a:rPr>
              <a:t>)=Y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A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AX=Y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X </a:t>
            </a:r>
            <a:r>
              <a:rPr lang="en-US" altLang="ko-KR" sz="140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400">
                <a:solidFill>
                  <a:schemeClr val="accent1"/>
                </a:solidFill>
                <a:sym typeface="Wingdings" panose="05000000000000000000" pitchFamily="2" charset="2"/>
              </a:rPr>
              <a:t>변환전후 벡터의 내적이 </a:t>
            </a:r>
            <a:r>
              <a:rPr lang="ko-KR" altLang="en-US" sz="1400" smtClean="0">
                <a:solidFill>
                  <a:schemeClr val="accent1"/>
                </a:solidFill>
                <a:sym typeface="Wingdings" panose="05000000000000000000" pitchFamily="2" charset="2"/>
              </a:rPr>
              <a:t>같다</a:t>
            </a:r>
            <a:endParaRPr lang="en-US" altLang="ko-KR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변환의 핵심 </a:t>
            </a:r>
            <a:r>
              <a:rPr lang="en-US" altLang="ko-KR" smtClean="0">
                <a:latin typeface="Consolas" panose="020B0609020204030204" pitchFamily="49" charset="0"/>
              </a:rPr>
              <a:t>- </a:t>
            </a:r>
            <a:r>
              <a:rPr lang="ko-KR" altLang="en-US" smtClean="0">
                <a:latin typeface="Consolas" panose="020B0609020204030204" pitchFamily="49" charset="0"/>
              </a:rPr>
              <a:t>회전변환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11638" y="1908866"/>
            <a:ext cx="11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a’=(x’, y’)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1543233" y="190886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1567016" y="2286301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endCxn id="21" idx="3"/>
          </p:cNvCxnSpPr>
          <p:nvPr/>
        </p:nvCxnSpPr>
        <p:spPr>
          <a:xfrm flipV="1">
            <a:off x="1180683" y="2483699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87624" y="198884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39552" y="3429000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7032" y="335699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494711" y="3441542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653766" y="1825133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2144121" y="276189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1194566" y="2932084"/>
            <a:ext cx="929162" cy="5125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76356" y="26996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a=(x, y)</a:t>
            </a:r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2407951" y="269962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422215" y="2865565"/>
            <a:ext cx="182139" cy="389386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13640" y="27012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8802" y="2393190"/>
            <a:ext cx="258132" cy="284383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23928" y="2009799"/>
            <a:ext cx="410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한 점</a:t>
            </a:r>
            <a:r>
              <a:rPr lang="en-US" altLang="ko-KR" smtClean="0"/>
              <a:t>(</a:t>
            </a:r>
            <a:r>
              <a:rPr lang="ko-KR" altLang="en-US" smtClean="0"/>
              <a:t>벡터</a:t>
            </a:r>
            <a:r>
              <a:rPr lang="en-US" altLang="ko-KR" smtClean="0"/>
              <a:t>)</a:t>
            </a:r>
            <a:r>
              <a:rPr lang="ko-KR" altLang="en-US" smtClean="0"/>
              <a:t>를 </a:t>
            </a:r>
            <a:r>
              <a:rPr lang="el-GR" altLang="ko-KR" smtClean="0"/>
              <a:t>θ</a:t>
            </a:r>
            <a:r>
              <a:rPr lang="en-US" altLang="ko-KR" smtClean="0"/>
              <a:t> </a:t>
            </a:r>
            <a:r>
              <a:rPr lang="ko-KR" altLang="en-US" smtClean="0"/>
              <a:t>만큼 회전하는 변환을</a:t>
            </a:r>
            <a:endParaRPr lang="en-US" altLang="ko-KR" smtClean="0"/>
          </a:p>
          <a:p>
            <a:r>
              <a:rPr lang="ko-KR" altLang="en-US" smtClean="0"/>
              <a:t>회전변환 이라고 한다</a:t>
            </a:r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1187624" y="4147711"/>
            <a:ext cx="0" cy="1124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39552" y="5004268"/>
            <a:ext cx="1955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97032" y="493226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051720" y="5002515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653766" y="4025559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1194566" y="5002711"/>
            <a:ext cx="603716" cy="17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 62"/>
          <p:cNvSpPr/>
          <p:nvPr/>
        </p:nvSpPr>
        <p:spPr>
          <a:xfrm>
            <a:off x="1340456" y="4795782"/>
            <a:ext cx="173183" cy="221027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475656" y="46424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322302" y="50311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(1,0)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1180683" y="4545432"/>
            <a:ext cx="454702" cy="457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924602" y="4147711"/>
            <a:ext cx="0" cy="1124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276530" y="5004268"/>
            <a:ext cx="1955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634010" y="493226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788698" y="5002515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70" name="TextBox 69"/>
          <p:cNvSpPr txBox="1"/>
          <p:nvPr/>
        </p:nvSpPr>
        <p:spPr>
          <a:xfrm>
            <a:off x="3390744" y="4025559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cxnSp>
        <p:nvCxnSpPr>
          <p:cNvPr id="71" name="직선 화살표 연결선 70"/>
          <p:cNvCxnSpPr/>
          <p:nvPr/>
        </p:nvCxnSpPr>
        <p:spPr>
          <a:xfrm flipV="1">
            <a:off x="3931544" y="4484956"/>
            <a:ext cx="9407" cy="5349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613026" y="444208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815310" y="423487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(0,1)</a:t>
            </a:r>
            <a:endParaRPr lang="ko-KR" altLang="en-US"/>
          </a:p>
        </p:txBody>
      </p:sp>
      <p:cxnSp>
        <p:nvCxnSpPr>
          <p:cNvPr id="75" name="직선 화살표 연결선 74"/>
          <p:cNvCxnSpPr/>
          <p:nvPr/>
        </p:nvCxnSpPr>
        <p:spPr>
          <a:xfrm flipH="1" flipV="1">
            <a:off x="3515949" y="4687681"/>
            <a:ext cx="401713" cy="3150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자유형 75"/>
          <p:cNvSpPr/>
          <p:nvPr/>
        </p:nvSpPr>
        <p:spPr>
          <a:xfrm>
            <a:off x="3779555" y="4772244"/>
            <a:ext cx="148754" cy="106460"/>
          </a:xfrm>
          <a:custGeom>
            <a:avLst/>
            <a:gdLst>
              <a:gd name="connsiteX0" fmla="*/ 148754 w 148754"/>
              <a:gd name="connsiteY0" fmla="*/ 1457 h 106460"/>
              <a:gd name="connsiteX1" fmla="*/ 61252 w 148754"/>
              <a:gd name="connsiteY1" fmla="*/ 14583 h 106460"/>
              <a:gd name="connsiteX2" fmla="*/ 0 w 148754"/>
              <a:gd name="connsiteY2" fmla="*/ 106460 h 1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54" h="106460">
                <a:moveTo>
                  <a:pt x="148754" y="1457"/>
                </a:moveTo>
                <a:cubicBezTo>
                  <a:pt x="117399" y="-730"/>
                  <a:pt x="86044" y="-2917"/>
                  <a:pt x="61252" y="14583"/>
                </a:cubicBezTo>
                <a:cubicBezTo>
                  <a:pt x="36460" y="32083"/>
                  <a:pt x="18230" y="69271"/>
                  <a:pt x="0" y="1064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04404" y="5508521"/>
            <a:ext cx="207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x</a:t>
            </a:r>
            <a:r>
              <a:rPr lang="ko-KR" altLang="en-US" sz="1600" i="1" smtClean="0">
                <a:solidFill>
                  <a:schemeClr val="accent1"/>
                </a:solidFill>
              </a:rPr>
              <a:t>축의 단위벡터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(1,0) </a:t>
            </a:r>
            <a:r>
              <a:rPr lang="en-US" altLang="ko-KR" sz="1600" i="1" smtClean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i="1" smtClean="0">
                <a:solidFill>
                  <a:schemeClr val="accent1"/>
                </a:solidFill>
              </a:rPr>
              <a:t> (cos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 , sin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76530" y="5508521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y</a:t>
            </a:r>
            <a:r>
              <a:rPr lang="ko-KR" altLang="en-US" sz="1600" i="1" smtClean="0">
                <a:solidFill>
                  <a:schemeClr val="accent1"/>
                </a:solidFill>
              </a:rPr>
              <a:t>축의 단위벡터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(0,1) </a:t>
            </a:r>
            <a:r>
              <a:rPr lang="en-US" altLang="ko-KR" sz="1600" i="1" smtClean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i="1" smtClean="0">
                <a:solidFill>
                  <a:schemeClr val="accent1"/>
                </a:solidFill>
              </a:rPr>
              <a:t> (-sin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 , cos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6362998" y="4484956"/>
                <a:ext cx="2107180" cy="881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tx1"/>
                    </a:solidFill>
                  </a:rPr>
                  <a:t>변환행렬</a:t>
                </a:r>
                <a:endParaRPr lang="en-US" altLang="ko-KR" smtClean="0">
                  <a:solidFill>
                    <a:schemeClr val="tx1"/>
                  </a:solidFill>
                </a:endParaRPr>
              </a:p>
              <a:p>
                <a:r>
                  <a:rPr lang="en-US" altLang="ko-KR" smtClean="0">
                    <a:solidFill>
                      <a:schemeClr val="tx1"/>
                    </a:solidFill>
                  </a:rPr>
                  <a:t>R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</m:e>
                        </m:eqArr>
                      </m:e>
                    </m:d>
                  </m:oMath>
                </a14:m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98" y="4484956"/>
                <a:ext cx="2107180" cy="881844"/>
              </a:xfrm>
              <a:prstGeom prst="rect">
                <a:avLst/>
              </a:prstGeom>
              <a:blipFill>
                <a:blip r:embed="rId2"/>
                <a:stretch>
                  <a:fillRect l="-2609" t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오른쪽 화살표 79"/>
          <p:cNvSpPr/>
          <p:nvPr/>
        </p:nvSpPr>
        <p:spPr>
          <a:xfrm>
            <a:off x="5652927" y="4626751"/>
            <a:ext cx="454962" cy="664592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948264" y="4752420"/>
            <a:ext cx="576064" cy="6109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7668344" y="4752420"/>
            <a:ext cx="576064" cy="6109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599436" y="6381328"/>
            <a:ext cx="5852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※ </a:t>
            </a:r>
            <a:r>
              <a:rPr lang="ko-KR" altLang="en-US" sz="1200" smtClean="0"/>
              <a:t>회전변환은 선형변환이므로 기저벡터의 이동점만 알면 변환행렬을 구할 수 있다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367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회전변환 성질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x’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–</m:t>
                    </m:r>
                    <m:r>
                      <m:rPr>
                        <m:nor/>
                      </m:rPr>
                      <a:rPr lang="en-US" altLang="ko-KR"/>
                      <m:t>sin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</a:p>
              <a:p>
                <a:r>
                  <a:rPr lang="en-US" altLang="ko-KR" smtClean="0"/>
                  <a:t>y’ = sin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 b="0" i="0" smtClean="0"/>
                      <m:t> + </m:t>
                    </m:r>
                    <m:r>
                      <m:rPr>
                        <m:nor/>
                      </m:rPr>
                      <a:rPr lang="en-US" altLang="ko-KR" b="0" i="0" smtClean="0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blipFill>
                <a:blip r:embed="rId3"/>
                <a:stretch>
                  <a:fillRect l="-2122" t="-4717" r="-159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오른쪽 화살표 55"/>
          <p:cNvSpPr/>
          <p:nvPr/>
        </p:nvSpPr>
        <p:spPr>
          <a:xfrm>
            <a:off x="3920790" y="2054434"/>
            <a:ext cx="454962" cy="366454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/>
                            <m:t>θ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ko-KR"/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T</a:t>
                </a:r>
                <a:endParaRPr lang="ko-KR" altLang="en-US" baseline="30000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 smtClean="0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만큼 이동후 다시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큼 이동하면 원래 위치가 됨</a:t>
                </a:r>
                <a:endParaRPr lang="en-US" altLang="ko-KR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baseline="-25000" smtClean="0"/>
                      <m:t>1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 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1</a:t>
                </a:r>
                <a:r>
                  <a:rPr lang="en-US" altLang="ko-KR" smtClean="0"/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/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R </a:t>
                </a:r>
                <a:r>
                  <a:rPr lang="en-US" altLang="ko-KR"/>
                  <a:t>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회전변환된 열벡터들은 직교이고 길이가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1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이다 </a:t>
                </a:r>
                <a:endParaRPr lang="en-US" altLang="ko-KR" sz="1400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 = R</a:t>
                </a:r>
                <a:r>
                  <a:rPr lang="en-US" altLang="ko-KR" baseline="30000" smtClean="0"/>
                  <a:t>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altLang="ko-KR" smtClean="0"/>
                  <a:t> = 1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blipFill>
                <a:blip r:embed="rId6"/>
                <a:stretch>
                  <a:fillRect l="-612" t="-2431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회전변환 성질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x’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–</m:t>
                    </m:r>
                    <m:r>
                      <m:rPr>
                        <m:nor/>
                      </m:rPr>
                      <a:rPr lang="en-US" altLang="ko-KR"/>
                      <m:t>sin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</a:p>
              <a:p>
                <a:r>
                  <a:rPr lang="en-US" altLang="ko-KR" smtClean="0"/>
                  <a:t>y’ = sin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 b="0" i="0" smtClean="0"/>
                      <m:t> + </m:t>
                    </m:r>
                    <m:r>
                      <m:rPr>
                        <m:nor/>
                      </m:rPr>
                      <a:rPr lang="en-US" altLang="ko-KR" b="0" i="0" smtClean="0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blipFill>
                <a:blip r:embed="rId3"/>
                <a:stretch>
                  <a:fillRect l="-2122" t="-4717" r="-159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오른쪽 화살표 55"/>
          <p:cNvSpPr/>
          <p:nvPr/>
        </p:nvSpPr>
        <p:spPr>
          <a:xfrm>
            <a:off x="3920790" y="2054434"/>
            <a:ext cx="454962" cy="366454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/>
                            <m:t>θ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ko-KR"/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T</a:t>
                </a:r>
                <a:endParaRPr lang="ko-KR" altLang="en-US" baseline="30000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 smtClean="0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만큼 이동후 다시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큼 이동하면 원래 위치가 됨</a:t>
                </a:r>
                <a:endParaRPr lang="en-US" altLang="ko-KR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baseline="-25000" smtClean="0"/>
                      <m:t>1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 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1</a:t>
                </a:r>
                <a:r>
                  <a:rPr lang="en-US" altLang="ko-KR" smtClean="0"/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/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R </a:t>
                </a:r>
                <a:r>
                  <a:rPr lang="en-US" altLang="ko-KR"/>
                  <a:t>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회전변환된 열벡터들은 직교이고 길이가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1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이다 </a:t>
                </a:r>
                <a:endParaRPr lang="en-US" altLang="ko-KR" sz="1400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 = R</a:t>
                </a:r>
                <a:r>
                  <a:rPr lang="en-US" altLang="ko-KR" baseline="30000" smtClean="0"/>
                  <a:t>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altLang="ko-KR" smtClean="0"/>
                  <a:t> = 1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blipFill>
                <a:blip r:embed="rId6"/>
                <a:stretch>
                  <a:fillRect l="-612" t="-2431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4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좌표변환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좌표변환의 개념</a:t>
            </a:r>
            <a:r>
              <a:rPr lang="en-US" altLang="ko-KR" smtClean="0">
                <a:latin typeface="Consolas" panose="020B0609020204030204" pitchFamily="49" charset="0"/>
              </a:rPr>
              <a:t>(1)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628800"/>
            <a:ext cx="650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지금까지는 행렬변환에 의해 점이 다른 점으로 이동하였다</a:t>
            </a:r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62013" y="1988840"/>
            <a:ext cx="1540043" cy="1583793"/>
          </a:xfrm>
          <a:custGeom>
            <a:avLst/>
            <a:gdLst>
              <a:gd name="connsiteX0" fmla="*/ 0 w 1312536"/>
              <a:gd name="connsiteY0" fmla="*/ 1483166 h 1483166"/>
              <a:gd name="connsiteX1" fmla="*/ 914400 w 1312536"/>
              <a:gd name="connsiteY1" fmla="*/ 1115655 h 1483166"/>
              <a:gd name="connsiteX2" fmla="*/ 1312536 w 1312536"/>
              <a:gd name="connsiteY2" fmla="*/ 0 h 1483166"/>
              <a:gd name="connsiteX3" fmla="*/ 555641 w 1312536"/>
              <a:gd name="connsiteY3" fmla="*/ 306258 h 1483166"/>
              <a:gd name="connsiteX4" fmla="*/ 0 w 1312536"/>
              <a:gd name="connsiteY4" fmla="*/ 1483166 h 1483166"/>
              <a:gd name="connsiteX0" fmla="*/ 0 w 1540043"/>
              <a:gd name="connsiteY0" fmla="*/ 1583793 h 1583793"/>
              <a:gd name="connsiteX1" fmla="*/ 914400 w 1540043"/>
              <a:gd name="connsiteY1" fmla="*/ 1216282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043" h="1583793">
                <a:moveTo>
                  <a:pt x="0" y="1583793"/>
                </a:moveTo>
                <a:lnTo>
                  <a:pt x="914400" y="1216282"/>
                </a:lnTo>
                <a:lnTo>
                  <a:pt x="1540043" y="0"/>
                </a:lnTo>
                <a:lnTo>
                  <a:pt x="555641" y="406885"/>
                </a:lnTo>
                <a:lnTo>
                  <a:pt x="0" y="1583793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38568" y="3226246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252284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362096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354895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362334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246985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19" name="직선 연결선 18"/>
          <p:cNvCxnSpPr/>
          <p:nvPr/>
        </p:nvCxnSpPr>
        <p:spPr>
          <a:xfrm>
            <a:off x="5065528" y="252284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16015" y="362096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55676" y="354895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40151" y="362334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6327016" y="2288054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3436418" y="2332665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2332665"/>
                <a:ext cx="802335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아래로 구부러진 화살표 24"/>
          <p:cNvSpPr/>
          <p:nvPr/>
        </p:nvSpPr>
        <p:spPr>
          <a:xfrm>
            <a:off x="3275856" y="2972894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웃는 얼굴 25"/>
          <p:cNvSpPr/>
          <p:nvPr/>
        </p:nvSpPr>
        <p:spPr>
          <a:xfrm>
            <a:off x="2067229" y="3229585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웃는 얼굴 26"/>
          <p:cNvSpPr/>
          <p:nvPr/>
        </p:nvSpPr>
        <p:spPr>
          <a:xfrm rot="20249427">
            <a:off x="5406073" y="2524247"/>
            <a:ext cx="829351" cy="541945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5066776" y="3209398"/>
            <a:ext cx="958333" cy="40919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078831" y="2381042"/>
            <a:ext cx="538162" cy="120058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23161" y="3035029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(2,1)</a:t>
            </a:r>
            <a:endParaRPr lang="ko-KR" alt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5292592" y="2019385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(1,3)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39552" y="4221088"/>
            <a:ext cx="663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좌표변환은 </a:t>
            </a:r>
            <a:r>
              <a:rPr lang="ko-KR" altLang="en-US" b="1" smtClean="0">
                <a:solidFill>
                  <a:srgbClr val="FF0000"/>
                </a:solidFill>
              </a:rPr>
              <a:t>이와 다르게</a:t>
            </a:r>
            <a:r>
              <a:rPr lang="ko-KR" altLang="en-US" smtClean="0"/>
              <a:t> </a:t>
            </a:r>
            <a:r>
              <a:rPr lang="en-US" altLang="ko-KR" smtClean="0"/>
              <a:t>x</a:t>
            </a:r>
            <a:r>
              <a:rPr lang="ko-KR" altLang="en-US" smtClean="0"/>
              <a:t>축</a:t>
            </a:r>
            <a:r>
              <a:rPr lang="en-US" altLang="ko-KR" smtClean="0"/>
              <a:t>, y</a:t>
            </a:r>
            <a:r>
              <a:rPr lang="ko-KR" altLang="en-US" smtClean="0"/>
              <a:t>축</a:t>
            </a:r>
            <a:r>
              <a:rPr lang="en-US" altLang="ko-KR" smtClean="0"/>
              <a:t>, z</a:t>
            </a:r>
            <a:r>
              <a:rPr lang="ko-KR" altLang="en-US" smtClean="0"/>
              <a:t>축을 새로 만드는 것이다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2041192" y="4974994"/>
            <a:ext cx="13302" cy="1342443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691679" y="6073111"/>
            <a:ext cx="158417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31340" y="600110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915815" y="6075485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1605810" y="4921996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065528" y="4974994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716015" y="6073111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55676" y="600110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275856" y="5425039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29421" y="5405242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tx2"/>
                </a:solidFill>
              </a:rPr>
              <a:t>x’</a:t>
            </a:r>
            <a:r>
              <a:rPr lang="ko-KR" altLang="en-US" sz="1400" smtClean="0">
                <a:solidFill>
                  <a:schemeClr val="tx2"/>
                </a:solidFill>
              </a:rPr>
              <a:t>축</a:t>
            </a:r>
            <a:endParaRPr lang="ko-KR" altLang="en-US" sz="1400">
              <a:solidFill>
                <a:schemeClr val="tx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36096" y="4725144"/>
            <a:ext cx="496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tx2"/>
                </a:solidFill>
              </a:rPr>
              <a:t>y’</a:t>
            </a:r>
            <a:r>
              <a:rPr lang="ko-KR" altLang="en-US" sz="1400" smtClean="0">
                <a:solidFill>
                  <a:schemeClr val="tx2"/>
                </a:solidFill>
              </a:rPr>
              <a:t>축</a:t>
            </a:r>
            <a:endParaRPr lang="ko-KR" altLang="en-US" sz="1400">
              <a:solidFill>
                <a:schemeClr val="tx2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38568" y="5690188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웃는 얼굴 61"/>
          <p:cNvSpPr/>
          <p:nvPr/>
        </p:nvSpPr>
        <p:spPr>
          <a:xfrm>
            <a:off x="2067229" y="5693527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078009" y="5690188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웃는 얼굴 63"/>
          <p:cNvSpPr/>
          <p:nvPr/>
        </p:nvSpPr>
        <p:spPr>
          <a:xfrm>
            <a:off x="5106670" y="5693527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>
            <a:stCxn id="42" idx="1"/>
          </p:cNvCxnSpPr>
          <p:nvPr/>
        </p:nvCxnSpPr>
        <p:spPr>
          <a:xfrm flipV="1">
            <a:off x="4755676" y="5596014"/>
            <a:ext cx="1551895" cy="589755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42" idx="2"/>
          </p:cNvCxnSpPr>
          <p:nvPr/>
        </p:nvCxnSpPr>
        <p:spPr>
          <a:xfrm flipH="1">
            <a:off x="4936976" y="5040819"/>
            <a:ext cx="663325" cy="1329616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123728" y="6467747"/>
            <a:ext cx="4095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>
                <a:solidFill>
                  <a:schemeClr val="accent1"/>
                </a:solidFill>
              </a:rPr>
              <a:t>♨ </a:t>
            </a:r>
            <a:r>
              <a:rPr lang="ko-KR" altLang="en-US" sz="1400" i="1" smtClean="0">
                <a:solidFill>
                  <a:schemeClr val="accent1"/>
                </a:solidFill>
              </a:rPr>
              <a:t> 점과 도형은 그대로 두고 축만 바꾸는 것이다</a:t>
            </a:r>
            <a:endParaRPr lang="en-US" altLang="ko-KR" sz="14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6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벡터는 한 점으로 표현할 수 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437400" y="1873207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1907704" y="2660936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67522" y="227687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499117" y="22768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67544" y="3284984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H="1" flipV="1">
            <a:off x="4818587" y="2448215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5299022" y="2947410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292080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644008" y="3284984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001488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696013" y="2276872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359138" y="2830219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851920" y="2286164"/>
            <a:ext cx="360040" cy="7107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>
          <a:xfrm>
            <a:off x="2195736" y="398103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547664" y="5421190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905144" y="534918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1599669" y="441307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3262794" y="4966425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오른쪽 화살표 85"/>
          <p:cNvSpPr/>
          <p:nvPr/>
        </p:nvSpPr>
        <p:spPr>
          <a:xfrm>
            <a:off x="755576" y="4422370"/>
            <a:ext cx="360040" cy="7107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518500" y="39403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1650095" y="39403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145725" y="451362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90" name="직선 화살표 연결선 89"/>
          <p:cNvCxnSpPr/>
          <p:nvPr/>
        </p:nvCxnSpPr>
        <p:spPr>
          <a:xfrm>
            <a:off x="3277320" y="451362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17060" y="4524169"/>
            <a:ext cx="4323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mtClean="0"/>
              <a:t>벡터의 시작점을 원점으로 보내면</a:t>
            </a:r>
            <a:r>
              <a:rPr lang="en-US" altLang="ko-KR" sz="1400" smtClean="0"/>
              <a:t>, </a:t>
            </a:r>
            <a:r>
              <a:rPr lang="ko-KR" altLang="en-US" sz="1400" smtClean="0"/>
              <a:t>끝 점만으로</a:t>
            </a:r>
            <a:r>
              <a:rPr lang="en-US" altLang="ko-KR" sz="1400"/>
              <a:t/>
            </a:r>
            <a:br>
              <a:rPr lang="en-US" altLang="ko-KR" sz="1400"/>
            </a:br>
            <a:r>
              <a:rPr lang="ko-KR" altLang="en-US" sz="1400" smtClean="0"/>
              <a:t>한 벡터를 표현할 수 있다</a:t>
            </a: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ko-KR" altLang="en-US" sz="1400" smtClean="0"/>
              <a:t>이렇게 나타낼 때</a:t>
            </a:r>
            <a:r>
              <a:rPr lang="en-US" altLang="ko-KR" sz="1400" smtClean="0"/>
              <a:t>, </a:t>
            </a:r>
            <a:r>
              <a:rPr lang="ko-KR" altLang="en-US" sz="1400" smtClean="0"/>
              <a:t>벡터와 한 점은 </a:t>
            </a:r>
            <a:r>
              <a:rPr lang="en-US" altLang="ko-KR" sz="1400" smtClean="0"/>
              <a:t>"</a:t>
            </a:r>
            <a:r>
              <a:rPr lang="ko-KR" altLang="en-US" sz="1400" smtClean="0"/>
              <a:t>일대일 관계</a:t>
            </a:r>
            <a:r>
              <a:rPr lang="en-US" altLang="ko-KR" sz="1400" smtClean="0"/>
              <a:t>“</a:t>
            </a:r>
            <a:br>
              <a:rPr lang="en-US" altLang="ko-KR" sz="1400" smtClean="0"/>
            </a:br>
            <a:r>
              <a:rPr lang="ko-KR" altLang="en-US" sz="1400" smtClean="0"/>
              <a:t>라고 할 수 있다</a:t>
            </a:r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5969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좌표변환의 개념</a:t>
            </a:r>
            <a:r>
              <a:rPr lang="en-US" altLang="ko-KR" smtClean="0">
                <a:latin typeface="Consolas" panose="020B0609020204030204" pitchFamily="49" charset="0"/>
              </a:rPr>
              <a:t>(2)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88374" y="1536189"/>
            <a:ext cx="53412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tx2"/>
                </a:solidFill>
              </a:rPr>
              <a:t>x’</a:t>
            </a:r>
            <a:r>
              <a:rPr lang="ko-KR" altLang="en-US" sz="1600" smtClean="0">
                <a:solidFill>
                  <a:schemeClr val="tx2"/>
                </a:solidFill>
              </a:rPr>
              <a:t>축</a:t>
            </a:r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99992" y="2023433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tx2"/>
                </a:solidFill>
              </a:rPr>
              <a:t>y’</a:t>
            </a:r>
            <a:r>
              <a:rPr lang="ko-KR" altLang="en-US" sz="1600" smtClean="0">
                <a:solidFill>
                  <a:schemeClr val="tx2"/>
                </a:solidFill>
              </a:rPr>
              <a:t>축</a:t>
            </a:r>
            <a:endParaRPr lang="ko-KR" altLang="en-US" sz="1600">
              <a:solidFill>
                <a:schemeClr val="tx2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4899787" y="1832004"/>
            <a:ext cx="1768608" cy="1741012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732642" y="2420888"/>
            <a:ext cx="838739" cy="1138066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0475" y="15555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중심좌표</a:t>
            </a:r>
            <a:endParaRPr lang="en-US" altLang="ko-KR" sz="1400" smtClean="0"/>
          </a:p>
          <a:p>
            <a:pPr algn="ctr"/>
            <a:r>
              <a:rPr lang="en-US" altLang="ko-KR" sz="1400" smtClean="0"/>
              <a:t>(3,3)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115616" y="4077072"/>
                <a:ext cx="6308778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럭비공은 그대로 두고</a:t>
                </a:r>
                <a:r>
                  <a:rPr lang="en-US" altLang="ko-KR" sz="1600" smtClean="0"/>
                  <a:t>, </a:t>
                </a:r>
                <a:r>
                  <a:rPr lang="ko-KR" altLang="en-US" sz="1600" smtClean="0"/>
                  <a:t>좌표만 </a:t>
                </a:r>
                <a:r>
                  <a:rPr lang="en-US" altLang="ko-KR" sz="1600" smtClean="0"/>
                  <a:t>x’</a:t>
                </a:r>
                <a:r>
                  <a:rPr lang="ko-KR" altLang="en-US" sz="1600" smtClean="0"/>
                  <a:t>축</a:t>
                </a:r>
                <a:r>
                  <a:rPr lang="en-US" altLang="ko-KR" sz="1600" smtClean="0"/>
                  <a:t>, y’</a:t>
                </a:r>
                <a:r>
                  <a:rPr lang="ko-KR" altLang="en-US" sz="1600" smtClean="0"/>
                  <a:t>축으로 바꾸었다</a:t>
                </a:r>
                <a:endParaRPr lang="en-US" altLang="ko-KR" sz="160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새로운 좌표축에서 럭비공의 좌표값은 어떻게 될까</a:t>
                </a:r>
                <a:r>
                  <a:rPr lang="en-US" altLang="ko-KR" sz="1600" smtClean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만일 좌표축이 </a:t>
                </a:r>
                <a:r>
                  <a:rPr lang="en-US" altLang="ko-KR" sz="1600" smtClean="0"/>
                  <a:t>45</a:t>
                </a:r>
                <a:r>
                  <a:rPr lang="ko-KR" altLang="en-US" sz="1600" smtClean="0"/>
                  <a:t>도 회전이라면</a:t>
                </a:r>
                <a:r>
                  <a:rPr lang="en-US" altLang="ko-KR" sz="1600" smtClean="0"/>
                  <a:t>, </a:t>
                </a:r>
                <a:r>
                  <a:rPr lang="ko-KR" altLang="en-US" sz="1600" smtClean="0"/>
                  <a:t>새로운 좌표는 </a:t>
                </a:r>
                <a:r>
                  <a:rPr lang="en-US" altLang="ko-KR" sz="160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altLang="ko-KR" sz="1600" smtClean="0"/>
                  <a:t>) </a:t>
                </a:r>
                <a:r>
                  <a:rPr lang="ko-KR" altLang="en-US" sz="1600"/>
                  <a:t>이</a:t>
                </a:r>
                <a:r>
                  <a:rPr lang="ko-KR" altLang="en-US" sz="1600" smtClean="0"/>
                  <a:t> 된다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077072"/>
                <a:ext cx="6308778" cy="855042"/>
              </a:xfrm>
              <a:prstGeom prst="rect">
                <a:avLst/>
              </a:prstGeom>
              <a:blipFill>
                <a:blip r:embed="rId3"/>
                <a:stretch>
                  <a:fillRect l="-386" t="-2143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2339752" y="5395850"/>
                <a:ext cx="106490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395850"/>
                <a:ext cx="1064907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367333" y="5301208"/>
                <a:ext cx="155516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m:rPr>
                                <m:nor/>
                              </m:rPr>
                              <a:rPr lang="ko-KR" altLang="en-US"/>
                              <m:t> 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ko-KR" altLang="en-US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333" y="5301208"/>
                <a:ext cx="155516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오른쪽 화살표 65"/>
          <p:cNvSpPr/>
          <p:nvPr/>
        </p:nvSpPr>
        <p:spPr>
          <a:xfrm>
            <a:off x="3756998" y="5510818"/>
            <a:ext cx="454962" cy="366454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123728" y="6237312"/>
            <a:ext cx="4358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>
                <a:solidFill>
                  <a:schemeClr val="accent1"/>
                </a:solidFill>
              </a:rPr>
              <a:t>♨ </a:t>
            </a:r>
            <a:r>
              <a:rPr lang="ko-KR" altLang="en-US" sz="1400" i="1" smtClean="0">
                <a:solidFill>
                  <a:schemeClr val="accent1"/>
                </a:solidFill>
              </a:rPr>
              <a:t> 어떤 좌표계가 럭비공을 더 잘 표현하고 있는가</a:t>
            </a:r>
            <a:r>
              <a:rPr lang="en-US" altLang="ko-KR" sz="1400" i="1" smtClean="0">
                <a:solidFill>
                  <a:schemeClr val="accent1"/>
                </a:solidFill>
              </a:rPr>
              <a:t>?</a:t>
            </a:r>
            <a:endParaRPr lang="en-US" altLang="ko-KR" sz="14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1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좌표변환 행렬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330930" y="2920019"/>
            <a:ext cx="540841" cy="223323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314499" y="2315038"/>
            <a:ext cx="224891" cy="87666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0475" y="15555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중심좌표</a:t>
            </a:r>
            <a:endParaRPr lang="en-US" altLang="ko-KR" sz="1400" smtClean="0"/>
          </a:p>
          <a:p>
            <a:pPr algn="ctr"/>
            <a:r>
              <a:rPr lang="en-US" altLang="ko-KR" sz="1400" smtClean="0"/>
              <a:t>(3,3)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5901597" y="2725188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(2,1)</a:t>
            </a:r>
            <a:endParaRPr lang="en-US" altLang="ko-KR" sz="1200"/>
          </a:p>
          <a:p>
            <a:r>
              <a:rPr lang="ko-KR" altLang="en-US" sz="1200" b="1" smtClean="0">
                <a:solidFill>
                  <a:srgbClr val="FF0000"/>
                </a:solidFill>
              </a:rPr>
              <a:t>새로운 </a:t>
            </a:r>
            <a:r>
              <a:rPr lang="en-US" altLang="ko-KR" sz="1200" b="1" smtClean="0">
                <a:solidFill>
                  <a:srgbClr val="FF0000"/>
                </a:solidFill>
              </a:rPr>
              <a:t>x’</a:t>
            </a:r>
            <a:r>
              <a:rPr lang="ko-KR" altLang="en-US" sz="1200" b="1" smtClean="0">
                <a:solidFill>
                  <a:srgbClr val="FF0000"/>
                </a:solidFill>
              </a:rPr>
              <a:t>축의 방향벡터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09010" y="6418991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기존 </a:t>
            </a:r>
            <a:r>
              <a:rPr lang="en-US" altLang="ko-KR" sz="1200" smtClean="0"/>
              <a:t>x</a:t>
            </a:r>
            <a:r>
              <a:rPr lang="ko-KR" altLang="en-US" sz="1200" smtClean="0"/>
              <a:t>축의 변환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3361234" y="3350066"/>
                <a:ext cx="116782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2    1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34" y="3350066"/>
                <a:ext cx="1167820" cy="582147"/>
              </a:xfrm>
              <a:prstGeom prst="rect">
                <a:avLst/>
              </a:prstGeom>
              <a:blipFill>
                <a:blip r:embed="rId3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/>
          <p:cNvSpPr/>
          <p:nvPr/>
        </p:nvSpPr>
        <p:spPr>
          <a:xfrm>
            <a:off x="3801128" y="3368004"/>
            <a:ext cx="288032" cy="6370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159155" y="3368004"/>
            <a:ext cx="288032" cy="6370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3853905" y="4052765"/>
                <a:ext cx="1884362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2    1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5" y="4052765"/>
                <a:ext cx="1884362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/>
          <p:cNvSpPr/>
          <p:nvPr/>
        </p:nvSpPr>
        <p:spPr>
          <a:xfrm>
            <a:off x="2483768" y="424889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X = P X’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483768" y="4941168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X’ = P</a:t>
            </a:r>
            <a:r>
              <a:rPr lang="en-US" altLang="ko-KR" baseline="30000" smtClean="0"/>
              <a:t>-1</a:t>
            </a:r>
            <a:r>
              <a:rPr lang="en-US" altLang="ko-KR" smtClean="0"/>
              <a:t> X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3853905" y="4785395"/>
                <a:ext cx="2459841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=1/5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  −1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−1   2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5" y="4785395"/>
                <a:ext cx="2459841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1835933" y="5736943"/>
                <a:ext cx="119077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33" y="5736943"/>
                <a:ext cx="1190775" cy="582147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/>
              <p:cNvSpPr/>
              <p:nvPr/>
            </p:nvSpPr>
            <p:spPr>
              <a:xfrm>
                <a:off x="3344394" y="5736943"/>
                <a:ext cx="119077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1" name="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94" y="5736943"/>
                <a:ext cx="1190775" cy="582147"/>
              </a:xfrm>
              <a:prstGeom prst="rect">
                <a:avLst/>
              </a:prstGeom>
              <a:blipFill>
                <a:blip r:embed="rId7"/>
                <a:stretch>
                  <a:fillRect l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/>
              <p:cNvSpPr/>
              <p:nvPr/>
            </p:nvSpPr>
            <p:spPr>
              <a:xfrm>
                <a:off x="4833319" y="5736943"/>
                <a:ext cx="168289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:r>
                  <a:rPr lang="en-US" altLang="ko-KR" baseline="30000" smtClean="0"/>
                  <a:t>-1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=1/5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2" name="직사각형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19" y="5736943"/>
                <a:ext cx="1682897" cy="582147"/>
              </a:xfrm>
              <a:prstGeom prst="rect">
                <a:avLst/>
              </a:prstGeom>
              <a:blipFill>
                <a:blip r:embed="rId8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3282865" y="6418991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기존 </a:t>
            </a:r>
            <a:r>
              <a:rPr lang="en-US" altLang="ko-KR" sz="1200" smtClean="0"/>
              <a:t>y</a:t>
            </a:r>
            <a:r>
              <a:rPr lang="ko-KR" altLang="en-US" sz="1200" smtClean="0"/>
              <a:t>축의 변환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63305" y="6418991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럭비공 중심의 새로운 좌표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5936" y="1815207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0000"/>
                </a:solidFill>
              </a:rPr>
              <a:t>새로운 </a:t>
            </a:r>
            <a:r>
              <a:rPr lang="en-US" altLang="ko-KR" sz="1200" b="1" smtClean="0">
                <a:solidFill>
                  <a:srgbClr val="FF0000"/>
                </a:solidFill>
              </a:rPr>
              <a:t>y’</a:t>
            </a:r>
            <a:r>
              <a:rPr lang="ko-KR" altLang="en-US" sz="1200" b="1">
                <a:solidFill>
                  <a:srgbClr val="FF0000"/>
                </a:solidFill>
              </a:rPr>
              <a:t>축의 방향벡터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r"/>
            <a:r>
              <a:rPr lang="en-US" altLang="ko-KR" sz="1200" b="1" smtClean="0">
                <a:solidFill>
                  <a:srgbClr val="FF0000"/>
                </a:solidFill>
              </a:rPr>
              <a:t>(1,3)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04608" y="3548034"/>
            <a:ext cx="3018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mtClean="0">
                <a:solidFill>
                  <a:schemeClr val="accent1"/>
                </a:solidFill>
              </a:rPr>
              <a:t>새로운 축의 방향벡터를 열벡터로 놓는다</a:t>
            </a:r>
            <a:endParaRPr lang="en-US" altLang="ko-KR" sz="12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4359795" y="2040971"/>
            <a:ext cx="1211586" cy="15179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4899787" y="1555580"/>
            <a:ext cx="2048477" cy="201743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정규직교좌표로의 변환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335253" y="2852936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004048" y="2852936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0475" y="15555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중심좌표</a:t>
            </a:r>
            <a:endParaRPr lang="en-US" altLang="ko-KR" sz="1400" smtClean="0"/>
          </a:p>
          <a:p>
            <a:pPr algn="ctr"/>
            <a:r>
              <a:rPr lang="en-US" altLang="ko-KR" sz="1400" smtClean="0"/>
              <a:t>(3,3)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579610" y="2790397"/>
                <a:ext cx="648063" cy="364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smtClean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smtClean="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610" y="2790397"/>
                <a:ext cx="648063" cy="364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2989268" y="3573016"/>
                <a:ext cx="155587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268" y="3573016"/>
                <a:ext cx="1555875" cy="984052"/>
              </a:xfrm>
              <a:prstGeom prst="rect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/>
          <p:cNvSpPr/>
          <p:nvPr/>
        </p:nvSpPr>
        <p:spPr>
          <a:xfrm>
            <a:off x="3473557" y="3489410"/>
            <a:ext cx="288032" cy="10917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3491" y="2704629"/>
                <a:ext cx="702565" cy="364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smtClean="0"/>
                  <a:t>(-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smtClean="0"/>
                  <a:t>)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91" y="2704629"/>
                <a:ext cx="702565" cy="364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/>
          <p:cNvSpPr/>
          <p:nvPr/>
        </p:nvSpPr>
        <p:spPr>
          <a:xfrm>
            <a:off x="3923928" y="3489410"/>
            <a:ext cx="360040" cy="10917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225" y="5013176"/>
            <a:ext cx="1096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b="1" smtClean="0">
                <a:solidFill>
                  <a:srgbClr val="FF0000"/>
                </a:solidFill>
              </a:rPr>
              <a:t>P=</a:t>
            </a:r>
            <a:r>
              <a:rPr lang="en-US" altLang="ko-KR" b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</a:p>
          <a:p>
            <a:r>
              <a:rPr lang="en-US" altLang="ko-KR" smtClean="0"/>
              <a:t>P</a:t>
            </a:r>
            <a:r>
              <a:rPr lang="en-US" altLang="ko-KR" baseline="30000" smtClean="0"/>
              <a:t>-1</a:t>
            </a:r>
            <a:r>
              <a:rPr lang="en-US" altLang="ko-KR" smtClean="0"/>
              <a:t>=P</a:t>
            </a:r>
            <a:r>
              <a:rPr lang="en-US" altLang="ko-KR" baseline="30000" smtClean="0"/>
              <a:t>T</a:t>
            </a:r>
          </a:p>
          <a:p>
            <a:r>
              <a:rPr lang="en-US" altLang="ko-KR" smtClean="0"/>
              <a:t>X = PX’</a:t>
            </a:r>
          </a:p>
          <a:p>
            <a:r>
              <a:rPr lang="en-US" altLang="ko-KR" smtClean="0"/>
              <a:t>X’ = P</a:t>
            </a:r>
            <a:r>
              <a:rPr lang="en-US" altLang="ko-KR" baseline="30000" smtClean="0"/>
              <a:t>T</a:t>
            </a:r>
            <a:r>
              <a:rPr lang="en-US" altLang="ko-KR" smtClean="0"/>
              <a:t>X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/>
              <p:cNvSpPr/>
              <p:nvPr/>
            </p:nvSpPr>
            <p:spPr>
              <a:xfrm>
                <a:off x="3779638" y="5155654"/>
                <a:ext cx="316990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:r>
                  <a:rPr lang="en-US" altLang="ko-KR" baseline="30000" smtClean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직사각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38" y="5155654"/>
                <a:ext cx="3169907" cy="984052"/>
              </a:xfrm>
              <a:prstGeom prst="rect">
                <a:avLst/>
              </a:prstGeom>
              <a:blipFill>
                <a:blip r:embed="rId6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6948264" y="1326505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69" name="TextBox 68"/>
          <p:cNvSpPr txBox="1"/>
          <p:nvPr/>
        </p:nvSpPr>
        <p:spPr>
          <a:xfrm>
            <a:off x="4055907" y="1691391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70" name="TextBox 69"/>
          <p:cNvSpPr txBox="1"/>
          <p:nvPr/>
        </p:nvSpPr>
        <p:spPr>
          <a:xfrm>
            <a:off x="4704608" y="3872081"/>
            <a:ext cx="2587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mtClean="0">
                <a:solidFill>
                  <a:schemeClr val="accent1"/>
                </a:solidFill>
              </a:rPr>
              <a:t>열벡터들이 직교이고 길이가 </a:t>
            </a:r>
            <a:r>
              <a:rPr lang="en-US" altLang="ko-KR" sz="1200" i="1" smtClean="0">
                <a:solidFill>
                  <a:schemeClr val="accent1"/>
                </a:solidFill>
              </a:rPr>
              <a:t>1</a:t>
            </a:r>
            <a:r>
              <a:rPr lang="ko-KR" altLang="en-US" sz="1200" i="1" smtClean="0">
                <a:solidFill>
                  <a:schemeClr val="accent1"/>
                </a:solidFill>
              </a:rPr>
              <a:t>이다</a:t>
            </a:r>
            <a:endParaRPr lang="en-US" altLang="ko-KR" sz="12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76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4359795" y="2040971"/>
            <a:ext cx="1211586" cy="15179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4899787" y="1555580"/>
            <a:ext cx="2048477" cy="201743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 회전변환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335253" y="2852936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004048" y="2852936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6948264" y="1326505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69" name="TextBox 68"/>
          <p:cNvSpPr txBox="1"/>
          <p:nvPr/>
        </p:nvSpPr>
        <p:spPr>
          <a:xfrm>
            <a:off x="4055907" y="1691391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1" name="자유형 30"/>
          <p:cNvSpPr/>
          <p:nvPr/>
        </p:nvSpPr>
        <p:spPr>
          <a:xfrm>
            <a:off x="5439515" y="3041625"/>
            <a:ext cx="183062" cy="164828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17628" y="28436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32248" y="4005064"/>
            <a:ext cx="47484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축회전 후 새로운 좌표축의 벡터를 구해보자</a:t>
            </a:r>
            <a:endParaRPr lang="en-US" altLang="ko-KR" smtClean="0"/>
          </a:p>
          <a:p>
            <a:pPr lvl="1"/>
            <a:r>
              <a:rPr lang="en-US" altLang="ko-KR" sz="1600" smtClean="0"/>
              <a:t>x’</a:t>
            </a:r>
            <a:r>
              <a:rPr lang="ko-KR" altLang="en-US" sz="1600" smtClean="0"/>
              <a:t>축 방향벡터 </a:t>
            </a:r>
            <a:r>
              <a:rPr lang="en-US" altLang="ko-KR" sz="1600" smtClean="0">
                <a:sym typeface="Wingdings" panose="05000000000000000000" pitchFamily="2" charset="2"/>
              </a:rPr>
              <a:t> (cos</a:t>
            </a:r>
            <a:r>
              <a:rPr lang="el-GR" altLang="ko-KR" sz="1600" smtClean="0"/>
              <a:t>θ</a:t>
            </a:r>
            <a:r>
              <a:rPr lang="en-US" altLang="ko-KR" sz="1600" smtClean="0"/>
              <a:t>, sin</a:t>
            </a:r>
            <a:r>
              <a:rPr lang="el-GR" altLang="ko-KR" sz="1600" smtClean="0"/>
              <a:t>θ</a:t>
            </a:r>
            <a:r>
              <a:rPr lang="en-US" altLang="ko-KR" sz="1600" smtClean="0"/>
              <a:t>)</a:t>
            </a:r>
          </a:p>
          <a:p>
            <a:pPr lvl="1"/>
            <a:r>
              <a:rPr lang="en-US" altLang="ko-KR" sz="1600" smtClean="0"/>
              <a:t>y’</a:t>
            </a:r>
            <a:r>
              <a:rPr lang="ko-KR" altLang="en-US" sz="1600" smtClean="0"/>
              <a:t>축 방향벡터 </a:t>
            </a:r>
            <a:r>
              <a:rPr lang="en-US" altLang="ko-KR" sz="1600" smtClean="0">
                <a:sym typeface="Wingdings" panose="05000000000000000000" pitchFamily="2" charset="2"/>
              </a:rPr>
              <a:t> (-sin</a:t>
            </a:r>
            <a:r>
              <a:rPr lang="el-GR" altLang="ko-KR" sz="1600" smtClean="0"/>
              <a:t>θ</a:t>
            </a:r>
            <a:r>
              <a:rPr lang="en-US" altLang="ko-KR" sz="1600" smtClean="0"/>
              <a:t>, cos</a:t>
            </a:r>
            <a:r>
              <a:rPr lang="el-GR" altLang="ko-KR" sz="1600" smtClean="0"/>
              <a:t>θ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sp>
        <p:nvSpPr>
          <p:cNvPr id="45" name="자유형 44"/>
          <p:cNvSpPr/>
          <p:nvPr/>
        </p:nvSpPr>
        <p:spPr>
          <a:xfrm>
            <a:off x="6084168" y="2546072"/>
            <a:ext cx="494300" cy="602959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 rot="17964262">
            <a:off x="4709824" y="2165470"/>
            <a:ext cx="546608" cy="291867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2247990" y="5109244"/>
                <a:ext cx="1792991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90" y="5109244"/>
                <a:ext cx="1792991" cy="604846"/>
              </a:xfrm>
              <a:prstGeom prst="rect">
                <a:avLst/>
              </a:prstGeom>
              <a:blipFill>
                <a:blip r:embed="rId3"/>
                <a:stretch>
                  <a:fillRect l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/>
          <p:cNvSpPr/>
          <p:nvPr/>
        </p:nvSpPr>
        <p:spPr>
          <a:xfrm>
            <a:off x="2750602" y="5145594"/>
            <a:ext cx="504056" cy="6596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304619" y="5145594"/>
            <a:ext cx="504056" cy="6596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4844083" y="5131874"/>
            <a:ext cx="111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PTP=</a:t>
            </a:r>
            <a:r>
              <a:rPr lang="en-US" altLang="ko-KR">
                <a:latin typeface="Consolas" panose="020B0609020204030204" pitchFamily="49" charset="0"/>
              </a:rPr>
              <a:t>I</a:t>
            </a:r>
          </a:p>
          <a:p>
            <a:r>
              <a:rPr lang="en-US" altLang="ko-KR"/>
              <a:t>P-1=PT</a:t>
            </a:r>
          </a:p>
          <a:p>
            <a:r>
              <a:rPr lang="en-US" altLang="ko-KR" smtClean="0"/>
              <a:t>X = PX’</a:t>
            </a:r>
          </a:p>
          <a:p>
            <a:r>
              <a:rPr lang="en-US" altLang="ko-KR" b="1" smtClean="0">
                <a:solidFill>
                  <a:srgbClr val="FF0000"/>
                </a:solidFill>
              </a:rPr>
              <a:t>X’ = 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b="1" smtClean="0">
                <a:solidFill>
                  <a:srgbClr val="FF0000"/>
                </a:solidFill>
              </a:rPr>
              <a:t>X</a:t>
            </a:r>
            <a:endParaRPr lang="ko-KR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2247990" y="5956496"/>
                <a:ext cx="2004588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90" y="5956496"/>
                <a:ext cx="2004588" cy="604846"/>
              </a:xfrm>
              <a:prstGeom prst="rect">
                <a:avLst/>
              </a:prstGeom>
              <a:blipFill>
                <a:blip r:embed="rId4"/>
                <a:stretch>
                  <a:fillRect l="-2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8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5223891" y="2040971"/>
            <a:ext cx="1211586" cy="15179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5763883" y="1555580"/>
            <a:ext cx="2048477" cy="201743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6522893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좌표회전변환과 일반회전변환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2179237" y="1412776"/>
            <a:ext cx="19274" cy="19451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835696" y="3113633"/>
            <a:ext cx="158417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75357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059832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6146601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797088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836749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4211413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6199349" y="2852936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868144" y="2852936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2464586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812360" y="1326505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69" name="TextBox 68"/>
          <p:cNvSpPr txBox="1"/>
          <p:nvPr/>
        </p:nvSpPr>
        <p:spPr>
          <a:xfrm>
            <a:off x="4920003" y="1691391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1" name="자유형 30"/>
          <p:cNvSpPr/>
          <p:nvPr/>
        </p:nvSpPr>
        <p:spPr>
          <a:xfrm>
            <a:off x="6303611" y="3041625"/>
            <a:ext cx="183062" cy="164828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481724" y="28436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6948264" y="2546072"/>
            <a:ext cx="494300" cy="602959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 rot="17964262">
            <a:off x="5573920" y="2165470"/>
            <a:ext cx="546608" cy="291867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2246195" y="2780928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914990" y="2780928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 42"/>
          <p:cNvSpPr/>
          <p:nvPr/>
        </p:nvSpPr>
        <p:spPr>
          <a:xfrm>
            <a:off x="2350457" y="2969617"/>
            <a:ext cx="183062" cy="164828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528570" y="28436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pic>
        <p:nvPicPr>
          <p:cNvPr id="59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1249">
            <a:off x="1728458" y="174995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자유형 60"/>
          <p:cNvSpPr/>
          <p:nvPr/>
        </p:nvSpPr>
        <p:spPr>
          <a:xfrm rot="21106402">
            <a:off x="2510508" y="1890931"/>
            <a:ext cx="546608" cy="291867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7355" y="36434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일반 회전변환</a:t>
            </a: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544000" y="36434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좌표 회전변환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19672" y="4437112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공을 회전시킨다</a:t>
            </a:r>
            <a:endParaRPr lang="en-US" altLang="ko-KR" sz="1400" smtClean="0"/>
          </a:p>
          <a:p>
            <a:r>
              <a:rPr lang="ko-KR" altLang="en-US" sz="1400" smtClean="0"/>
              <a:t>좌표축은 원래대로이다</a:t>
            </a:r>
            <a:endParaRPr lang="ko-KR" altLang="en-US" sz="1400"/>
          </a:p>
        </p:txBody>
      </p:sp>
      <p:sp>
        <p:nvSpPr>
          <p:cNvPr id="63" name="TextBox 62"/>
          <p:cNvSpPr txBox="1"/>
          <p:nvPr/>
        </p:nvSpPr>
        <p:spPr>
          <a:xfrm>
            <a:off x="5414049" y="4437112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공은 회전하지 않는다</a:t>
            </a:r>
            <a:endParaRPr lang="en-US" altLang="ko-KR" sz="1400" smtClean="0"/>
          </a:p>
          <a:p>
            <a:r>
              <a:rPr lang="ko-KR" altLang="en-US" sz="1400" smtClean="0"/>
              <a:t>좌표축이 회전한다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/>
              <p:cNvSpPr/>
              <p:nvPr/>
            </p:nvSpPr>
            <p:spPr>
              <a:xfrm>
                <a:off x="875200" y="5369715"/>
                <a:ext cx="3249671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 sz="1600"/>
                            <m:t>θ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600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a:rPr lang="en-US" altLang="ko-KR" sz="16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 b="1">
                                  <a:solidFill>
                                    <a:srgbClr val="FF0000"/>
                                  </a:solidFill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64" name="직사각형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00" y="5369715"/>
                <a:ext cx="3249671" cy="527773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/>
              <p:cNvSpPr/>
              <p:nvPr/>
            </p:nvSpPr>
            <p:spPr>
              <a:xfrm>
                <a:off x="5045579" y="5369715"/>
                <a:ext cx="2874056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PTX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600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 b="1" smtClean="0">
                                  <a:solidFill>
                                    <a:srgbClr val="FF0000"/>
                                  </a:solidFill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 smtClean="0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65" name="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79" y="5369715"/>
                <a:ext cx="2874056" cy="527773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1579739" y="1380127"/>
            <a:ext cx="45236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123728" y="6237312"/>
                <a:ext cx="44855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mtClean="0">
                    <a:solidFill>
                      <a:schemeClr val="accent1"/>
                    </a:solidFill>
                  </a:rPr>
                  <a:t>♨ 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R(-</a:t>
                </a:r>
                <a:r>
                  <a:rPr lang="el-GR" altLang="ko-KR" sz="140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>
                        <a:solidFill>
                          <a:schemeClr val="accent1"/>
                        </a:solidFill>
                      </a:rPr>
                      <m:t>θ</m:t>
                    </m:r>
                    <m:r>
                      <a:rPr lang="en-US" altLang="ko-KR" sz="1400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l-GR" altLang="ko-KR" sz="1400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smtClean="0">
                    <a:solidFill>
                      <a:schemeClr val="accent1"/>
                    </a:solidFill>
                  </a:rPr>
                  <a:t> 일반회전변환은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P</a:t>
                </a:r>
                <a:r>
                  <a:rPr lang="en-US" altLang="ko-KR" sz="1400" baseline="30000" smtClean="0">
                    <a:solidFill>
                      <a:schemeClr val="accent1"/>
                    </a:solidFill>
                  </a:rPr>
                  <a:t>T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>
                        <a:solidFill>
                          <a:schemeClr val="accent1"/>
                        </a:solidFill>
                      </a:rPr>
                      <m:t>θ</m:t>
                    </m:r>
                  </m:oMath>
                </a14:m>
                <a:r>
                  <a:rPr lang="en-US" altLang="ko-KR" sz="1400" smtClean="0">
                    <a:solidFill>
                      <a:schemeClr val="accent1"/>
                    </a:solidFill>
                  </a:rPr>
                  <a:t>) 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좌표회전변환과 같다</a:t>
                </a:r>
                <a:endParaRPr lang="en-US" altLang="ko-KR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37312"/>
                <a:ext cx="4485523" cy="307777"/>
              </a:xfrm>
              <a:prstGeom prst="rect">
                <a:avLst/>
              </a:prstGeom>
              <a:blipFill>
                <a:blip r:embed="rId7"/>
                <a:stretch>
                  <a:fillRect l="-408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좌표변환과 벡터내적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3728" y="1556792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accent1"/>
                </a:solidFill>
              </a:rPr>
              <a:t>좌표변환 후 벡터의 내적값은 변할까</a:t>
            </a:r>
            <a:r>
              <a:rPr lang="en-US" altLang="ko-KR" smtClean="0">
                <a:solidFill>
                  <a:schemeClr val="accent1"/>
                </a:solidFill>
              </a:rPr>
              <a:t>?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15816" y="2204864"/>
            <a:ext cx="25913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X, Y </a:t>
            </a:r>
            <a:r>
              <a:rPr lang="ko-KR" altLang="en-US"/>
              <a:t>두 벡터가 있을 </a:t>
            </a:r>
            <a:r>
              <a:rPr lang="ko-KR" altLang="en-US" smtClean="0"/>
              <a:t>때</a:t>
            </a:r>
            <a:endParaRPr lang="en-US" altLang="ko-KR" smtClean="0"/>
          </a:p>
          <a:p>
            <a:r>
              <a:rPr lang="en-US" altLang="ko-KR" smtClean="0"/>
              <a:t>Y = PY’   X=PX’ </a:t>
            </a:r>
            <a:r>
              <a:rPr lang="ko-KR" altLang="en-US" smtClean="0"/>
              <a:t>이므로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Y</a:t>
            </a:r>
            <a:r>
              <a:rPr lang="en-US" altLang="ko-KR" baseline="30000" smtClean="0"/>
              <a:t>T</a:t>
            </a:r>
            <a:r>
              <a:rPr lang="en-US" altLang="ko-KR" smtClean="0"/>
              <a:t>X = (PY’)</a:t>
            </a:r>
            <a:r>
              <a:rPr lang="en-US" altLang="ko-KR" baseline="30000" smtClean="0"/>
              <a:t>T</a:t>
            </a:r>
            <a:r>
              <a:rPr lang="en-US" altLang="ko-KR" smtClean="0"/>
              <a:t>(PX’)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Y’</a:t>
            </a:r>
            <a:r>
              <a:rPr lang="en-US" altLang="ko-KR" baseline="30000" smtClean="0"/>
              <a:t>T</a:t>
            </a:r>
            <a:r>
              <a:rPr lang="en-US" altLang="ko-KR" smtClean="0"/>
              <a:t>(</a:t>
            </a:r>
            <a:r>
              <a:rPr lang="en-US" altLang="ko-KR" b="1" smtClean="0">
                <a:solidFill>
                  <a:srgbClr val="FF0000"/>
                </a:solidFill>
              </a:rPr>
              <a:t>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b="1" smtClean="0">
                <a:solidFill>
                  <a:srgbClr val="FF0000"/>
                </a:solidFill>
              </a:rPr>
              <a:t>P</a:t>
            </a:r>
            <a:r>
              <a:rPr lang="en-US" altLang="ko-KR" smtClean="0"/>
              <a:t>)X’</a:t>
            </a:r>
          </a:p>
          <a:p>
            <a:r>
              <a:rPr lang="en-US" altLang="ko-KR" smtClean="0"/>
              <a:t>Y’</a:t>
            </a:r>
            <a:r>
              <a:rPr lang="en-US" altLang="ko-KR" baseline="30000" smtClean="0"/>
              <a:t>T</a:t>
            </a:r>
            <a:r>
              <a:rPr lang="en-US" altLang="ko-KR" smtClean="0"/>
              <a:t>X’ </a:t>
            </a:r>
            <a:r>
              <a:rPr lang="en-US" altLang="ko-KR"/>
              <a:t>= (</a:t>
            </a:r>
            <a:r>
              <a:rPr lang="en-US" altLang="ko-KR" smtClean="0"/>
              <a:t>P</a:t>
            </a:r>
            <a:r>
              <a:rPr lang="en-US" altLang="ko-KR" baseline="30000" smtClean="0"/>
              <a:t>T</a:t>
            </a:r>
            <a:r>
              <a:rPr lang="en-US" altLang="ko-KR" smtClean="0"/>
              <a:t>Y)</a:t>
            </a:r>
            <a:r>
              <a:rPr lang="en-US" altLang="ko-KR" baseline="30000" smtClean="0"/>
              <a:t>T</a:t>
            </a:r>
            <a:r>
              <a:rPr lang="en-US" altLang="ko-KR" smtClean="0"/>
              <a:t>(P</a:t>
            </a:r>
            <a:r>
              <a:rPr lang="en-US" altLang="ko-KR" baseline="30000" smtClean="0"/>
              <a:t>T</a:t>
            </a:r>
            <a:r>
              <a:rPr lang="en-US" altLang="ko-KR" smtClean="0"/>
              <a:t>X)</a:t>
            </a:r>
            <a:endParaRPr lang="en-US" altLang="ko-KR"/>
          </a:p>
          <a:p>
            <a:r>
              <a:rPr lang="en-US" altLang="ko-KR"/>
              <a:t>     = </a:t>
            </a:r>
            <a:r>
              <a:rPr lang="en-US" altLang="ko-KR" smtClean="0"/>
              <a:t>Y</a:t>
            </a:r>
            <a:r>
              <a:rPr lang="en-US" altLang="ko-KR" baseline="30000" smtClean="0"/>
              <a:t>T</a:t>
            </a:r>
            <a:r>
              <a:rPr lang="en-US" altLang="ko-KR" smtClean="0"/>
              <a:t>(</a:t>
            </a:r>
            <a:r>
              <a:rPr lang="en-US" altLang="ko-KR" b="1" smtClean="0">
                <a:solidFill>
                  <a:srgbClr val="FF0000"/>
                </a:solidFill>
              </a:rPr>
              <a:t>PP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smtClean="0"/>
              <a:t>)X</a:t>
            </a: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331640" y="4581128"/>
            <a:ext cx="67425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그런데</a:t>
            </a:r>
            <a:r>
              <a:rPr lang="en-US" altLang="ko-KR" sz="1400" smtClean="0">
                <a:solidFill>
                  <a:schemeClr val="accent1"/>
                </a:solidFill>
              </a:rPr>
              <a:t>, P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P=PP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=</a:t>
            </a:r>
            <a:r>
              <a:rPr lang="en-US" altLang="ko-KR" sz="1400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smtClean="0">
                <a:solidFill>
                  <a:schemeClr val="accent1"/>
                </a:solidFill>
              </a:rPr>
              <a:t> </a:t>
            </a:r>
            <a:r>
              <a:rPr lang="ko-KR" altLang="en-US" sz="1400" smtClean="0">
                <a:solidFill>
                  <a:schemeClr val="accent1"/>
                </a:solidFill>
              </a:rPr>
              <a:t>이면 내적은 동일하다 </a:t>
            </a:r>
            <a:r>
              <a:rPr lang="en-US" altLang="ko-KR" sz="1400" smtClean="0">
                <a:solidFill>
                  <a:schemeClr val="accent1"/>
                </a:solidFill>
              </a:rPr>
              <a:t>(</a:t>
            </a:r>
            <a:r>
              <a:rPr lang="en-US" altLang="ko-KR" sz="1400" smtClean="0"/>
              <a:t>Y</a:t>
            </a:r>
            <a:r>
              <a:rPr lang="en-US" altLang="ko-KR" sz="1400" baseline="30000" smtClean="0"/>
              <a:t>T</a:t>
            </a:r>
            <a:r>
              <a:rPr lang="en-US" altLang="ko-KR" sz="1400" smtClean="0"/>
              <a:t>X = </a:t>
            </a:r>
            <a:r>
              <a:rPr lang="en-US" altLang="ko-KR" sz="1400"/>
              <a:t>Y’</a:t>
            </a:r>
            <a:r>
              <a:rPr lang="en-US" altLang="ko-KR" sz="1400" baseline="30000"/>
              <a:t>T</a:t>
            </a:r>
            <a:r>
              <a:rPr lang="en-US" altLang="ko-KR" sz="1400"/>
              <a:t>X’</a:t>
            </a:r>
            <a:r>
              <a:rPr lang="en-US" altLang="ko-KR" sz="1400" smtClean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그러므로</a:t>
            </a:r>
            <a:r>
              <a:rPr lang="en-US" altLang="ko-KR" sz="1400" smtClean="0">
                <a:solidFill>
                  <a:schemeClr val="accent1"/>
                </a:solidFill>
              </a:rPr>
              <a:t>, </a:t>
            </a:r>
            <a:r>
              <a:rPr lang="ko-KR" altLang="en-US" sz="1400" smtClean="0">
                <a:solidFill>
                  <a:schemeClr val="accent1"/>
                </a:solidFill>
              </a:rPr>
              <a:t>정규직교좌표계로의 좌표변환은 내적값을 유지한다 </a:t>
            </a:r>
            <a:r>
              <a:rPr lang="en-US" altLang="ko-KR" sz="1400" smtClean="0">
                <a:solidFill>
                  <a:schemeClr val="accent1"/>
                </a:solidFill>
              </a:rPr>
              <a:t>(</a:t>
            </a:r>
            <a:r>
              <a:rPr lang="ko-KR" altLang="en-US" sz="1400" smtClean="0">
                <a:solidFill>
                  <a:schemeClr val="accent1"/>
                </a:solidFill>
              </a:rPr>
              <a:t>길이도 보전됨</a:t>
            </a:r>
            <a:r>
              <a:rPr lang="en-US" altLang="ko-KR" sz="1400" smtClean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이것이 </a:t>
            </a:r>
            <a:r>
              <a:rPr lang="en-US" altLang="ko-KR" sz="1400" smtClean="0">
                <a:solidFill>
                  <a:schemeClr val="accent1"/>
                </a:solidFill>
              </a:rPr>
              <a:t>A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A </a:t>
            </a:r>
            <a:r>
              <a:rPr lang="ko-KR" altLang="en-US" sz="1400" smtClean="0">
                <a:solidFill>
                  <a:schemeClr val="accent1"/>
                </a:solidFill>
              </a:rPr>
              <a:t>형태의 행렬이 중요하게 다루어지는 이유이다</a:t>
            </a:r>
            <a:endParaRPr lang="en-US" altLang="ko-KR" sz="140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Consolas" panose="020B0609020204030204" pitchFamily="49" charset="0"/>
              </a:rPr>
              <a:t>A</a:t>
            </a:r>
            <a:r>
              <a:rPr lang="ko-KR" altLang="en-US" sz="3600" smtClean="0">
                <a:latin typeface="Consolas" panose="020B0609020204030204" pitchFamily="49" charset="0"/>
              </a:rPr>
              <a:t>의 좌표변환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44961" y="3999764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AX</a:t>
            </a:r>
          </a:p>
          <a:p>
            <a:r>
              <a:rPr lang="en-US" altLang="ko-KR" smtClean="0"/>
              <a:t>PY’ = APX’</a:t>
            </a:r>
          </a:p>
          <a:p>
            <a:r>
              <a:rPr lang="en-US" altLang="ko-KR" smtClean="0"/>
              <a:t>Y’ = (P</a:t>
            </a:r>
            <a:r>
              <a:rPr lang="en-US" altLang="ko-KR" baseline="30000" smtClean="0"/>
              <a:t>-1</a:t>
            </a:r>
            <a:r>
              <a:rPr lang="en-US" altLang="ko-KR" smtClean="0"/>
              <a:t>AP)X’</a:t>
            </a:r>
          </a:p>
          <a:p>
            <a:r>
              <a:rPr lang="en-US" altLang="ko-KR" smtClean="0"/>
              <a:t>A’ = </a:t>
            </a:r>
            <a:r>
              <a:rPr lang="en-US" altLang="ko-KR" b="1">
                <a:solidFill>
                  <a:srgbClr val="FF0000"/>
                </a:solidFill>
              </a:rPr>
              <a:t>P</a:t>
            </a:r>
            <a:r>
              <a:rPr lang="en-US" altLang="ko-KR" b="1" baseline="30000">
                <a:solidFill>
                  <a:srgbClr val="FF0000"/>
                </a:solidFill>
              </a:rPr>
              <a:t>-1</a:t>
            </a:r>
            <a:r>
              <a:rPr lang="en-US" altLang="ko-KR" b="1">
                <a:solidFill>
                  <a:srgbClr val="FF0000"/>
                </a:solidFill>
              </a:rPr>
              <a:t>AP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7746" y="155679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Y </a:t>
            </a:r>
            <a:r>
              <a:rPr lang="en-US" altLang="ko-KR" sz="1400" smtClean="0"/>
              <a:t>(</a:t>
            </a:r>
            <a:r>
              <a:rPr lang="ko-KR" altLang="en-US" sz="1400" smtClean="0"/>
              <a:t>변환된 점</a:t>
            </a:r>
            <a:r>
              <a:rPr lang="en-US" altLang="ko-KR" sz="1400" smtClean="0"/>
              <a:t>)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403124" y="1934227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3779912" y="1916832"/>
            <a:ext cx="0" cy="1389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419872" y="3037912"/>
            <a:ext cx="194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9320" y="296590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86999" y="305045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3256839" y="1747555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18" name="타원 17"/>
          <p:cNvSpPr/>
          <p:nvPr/>
        </p:nvSpPr>
        <p:spPr>
          <a:xfrm>
            <a:off x="4897981" y="2553840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30216" y="24915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 </a:t>
            </a:r>
            <a:r>
              <a:rPr lang="en-US" altLang="ko-KR" sz="1400" smtClean="0"/>
              <a:t>(</a:t>
            </a:r>
            <a:r>
              <a:rPr lang="ko-KR" altLang="en-US" sz="1400" smtClean="0"/>
              <a:t>원래점</a:t>
            </a:r>
            <a:r>
              <a:rPr lang="en-US" altLang="ko-KR" sz="1400" smtClean="0"/>
              <a:t>)</a:t>
            </a:r>
            <a:endParaRPr lang="ko-KR" altLang="en-US" sz="1400"/>
          </a:p>
        </p:txBody>
      </p:sp>
      <p:sp>
        <p:nvSpPr>
          <p:cNvPr id="24" name="자유형 23"/>
          <p:cNvSpPr/>
          <p:nvPr/>
        </p:nvSpPr>
        <p:spPr>
          <a:xfrm>
            <a:off x="4652662" y="2185132"/>
            <a:ext cx="258132" cy="284383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26307" y="19687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406037" y="2304056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520948" y="396410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Y</a:t>
            </a: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676326" y="4341539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1053114" y="4324144"/>
            <a:ext cx="0" cy="1389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93074" y="5445224"/>
            <a:ext cx="194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2522" y="537321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360201" y="5457766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807694" y="3913673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36" name="타원 35"/>
          <p:cNvSpPr/>
          <p:nvPr/>
        </p:nvSpPr>
        <p:spPr>
          <a:xfrm>
            <a:off x="2171183" y="4961152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03418" y="489888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925864" y="4592444"/>
            <a:ext cx="258132" cy="284383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048773" y="44031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703822" y="4701048"/>
            <a:ext cx="2211994" cy="88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11560" y="4493421"/>
            <a:ext cx="556179" cy="12199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4659" y="4587813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x’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648" y="4232999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y’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801027" y="5443028"/>
                <a:ext cx="489852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mtClean="0"/>
                  <a:t>※ </a:t>
                </a:r>
                <a:r>
                  <a:rPr lang="ko-KR" altLang="en-US" sz="1400" smtClean="0"/>
                  <a:t>새로운 좌표축에서의 </a:t>
                </a:r>
                <a:r>
                  <a:rPr lang="en-US" altLang="ko-KR" sz="1400" smtClean="0"/>
                  <a:t>A</a:t>
                </a:r>
                <a:r>
                  <a:rPr lang="ko-KR" altLang="en-US" sz="1400" smtClean="0"/>
                  <a:t>는 </a:t>
                </a:r>
                <a:r>
                  <a:rPr lang="en-US" altLang="ko-KR" sz="1400"/>
                  <a:t>A’ = 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P</a:t>
                </a:r>
                <a:r>
                  <a:rPr lang="en-US" altLang="ko-KR" sz="1400" b="1" baseline="30000" smtClean="0">
                    <a:solidFill>
                      <a:srgbClr val="FF0000"/>
                    </a:solidFill>
                  </a:rPr>
                  <a:t>-1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AP </a:t>
                </a:r>
                <a:r>
                  <a:rPr lang="ko-KR" altLang="en-US" sz="1400" smtClean="0"/>
                  <a:t>로 표현할 수 있다</a:t>
                </a:r>
                <a:r>
                  <a:rPr lang="en-US" altLang="ko-KR" sz="1400" smtClean="0"/>
                  <a:t>.</a:t>
                </a:r>
              </a:p>
              <a:p>
                <a:r>
                  <a:rPr lang="en-US" altLang="ko-KR" sz="1400"/>
                  <a:t>※ </a:t>
                </a:r>
                <a:r>
                  <a:rPr lang="ko-KR" altLang="en-US" sz="1400" smtClean="0"/>
                  <a:t>정규직교좌표변환인 경우 </a:t>
                </a:r>
                <a:r>
                  <a:rPr lang="en-US" altLang="ko-KR" sz="1400" smtClean="0"/>
                  <a:t>A’ = 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P</a:t>
                </a:r>
                <a:r>
                  <a:rPr lang="en-US" altLang="ko-KR" sz="1400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AP</a:t>
                </a:r>
                <a:r>
                  <a:rPr lang="en-US" altLang="ko-KR" sz="1400" smtClean="0"/>
                  <a:t> </a:t>
                </a:r>
                <a:r>
                  <a:rPr lang="ko-KR" altLang="en-US" sz="1400" smtClean="0"/>
                  <a:t>가</a:t>
                </a:r>
                <a:r>
                  <a:rPr lang="en-US" altLang="ko-KR" sz="1400" smtClean="0"/>
                  <a:t> </a:t>
                </a:r>
                <a:r>
                  <a:rPr lang="ko-KR" altLang="en-US" sz="1400" smtClean="0"/>
                  <a:t>된다</a:t>
                </a:r>
                <a:r>
                  <a:rPr lang="en-US" altLang="ko-KR" sz="1400" smtClean="0"/>
                  <a:t>.</a:t>
                </a:r>
              </a:p>
              <a:p>
                <a:r>
                  <a:rPr lang="en-US" altLang="ko-KR" sz="1400" smtClean="0"/>
                  <a:t>※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sz="1400" b="1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400" b="1" baseline="30000">
                            <a:solidFill>
                              <a:srgbClr val="FF0000"/>
                            </a:solidFill>
                          </a:rPr>
                          <m:t>−1</m:t>
                        </m:r>
                        <m:r>
                          <m:rPr>
                            <m:nor/>
                          </m:rPr>
                          <a:rPr lang="en-US" altLang="ko-KR" sz="1400" b="1">
                            <a:solidFill>
                              <a:srgbClr val="FF0000"/>
                            </a:solidFill>
                          </a:rPr>
                          <m:t>AP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sz="1400" b="1">
                            <a:solidFill>
                              <a:srgbClr val="FF0000"/>
                            </a:solidFill>
                          </a:rPr>
                          <m:t>A</m:t>
                        </m: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027" y="5443028"/>
                <a:ext cx="4898520" cy="738664"/>
              </a:xfrm>
              <a:prstGeom prst="rect">
                <a:avLst/>
              </a:prstGeom>
              <a:blipFill>
                <a:blip r:embed="rId2"/>
                <a:stretch>
                  <a:fillRect l="-374" t="-1653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직사각형 44"/>
          <p:cNvSpPr/>
          <p:nvPr/>
        </p:nvSpPr>
        <p:spPr>
          <a:xfrm>
            <a:off x="971600" y="2247255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Y = AX</a:t>
            </a:r>
          </a:p>
        </p:txBody>
      </p:sp>
    </p:spTree>
    <p:extLst>
      <p:ext uri="{BB962C8B-B14F-4D97-AF65-F5344CB8AC3E}">
        <p14:creationId xmlns:p14="http://schemas.microsoft.com/office/powerpoint/2010/main" val="4131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데이터 관점의 좌표변환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1317281" y="1776585"/>
            <a:ext cx="17134" cy="1729159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71600" y="3261418"/>
            <a:ext cx="2016224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11261" y="31894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14798" y="3333427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국어</a:t>
            </a:r>
            <a:endParaRPr lang="ko-KR" alt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773542" y="19133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영어</a:t>
            </a:r>
            <a:endParaRPr lang="ko-KR" altLang="en-US" sz="1400"/>
          </a:p>
        </p:txBody>
      </p:sp>
      <p:sp>
        <p:nvSpPr>
          <p:cNvPr id="56" name="TextBox 55"/>
          <p:cNvSpPr txBox="1"/>
          <p:nvPr/>
        </p:nvSpPr>
        <p:spPr>
          <a:xfrm>
            <a:off x="6825042" y="1774883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x’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4128761" y="2028685"/>
            <a:ext cx="1148172" cy="1557929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60551">
            <a:off x="1505940" y="2078944"/>
            <a:ext cx="1555834" cy="686810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5029350" y="1776585"/>
            <a:ext cx="17134" cy="17291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683669" y="3261418"/>
            <a:ext cx="201622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723330" y="31894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226867" y="3333427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국어</a:t>
            </a:r>
            <a:endParaRPr lang="ko-KR" altLang="en-US" sz="1400"/>
          </a:p>
        </p:txBody>
      </p:sp>
      <p:sp>
        <p:nvSpPr>
          <p:cNvPr id="66" name="TextBox 65"/>
          <p:cNvSpPr txBox="1"/>
          <p:nvPr/>
        </p:nvSpPr>
        <p:spPr>
          <a:xfrm>
            <a:off x="4485611" y="19133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영어</a:t>
            </a:r>
            <a:endParaRPr lang="ko-KR" altLang="en-US" sz="140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60551">
            <a:off x="5218009" y="2078944"/>
            <a:ext cx="1555834" cy="686810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 flipV="1">
            <a:off x="4681950" y="1704577"/>
            <a:ext cx="2263418" cy="1886407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749020" y="1678603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y’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3438958" y="2464553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8216">
            <a:off x="3150251" y="4215527"/>
            <a:ext cx="1555834" cy="686810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2615734" y="4626931"/>
            <a:ext cx="2556372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242608" y="4457654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x’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73" name="오른쪽 화살표 72"/>
          <p:cNvSpPr/>
          <p:nvPr/>
        </p:nvSpPr>
        <p:spPr>
          <a:xfrm rot="6712535">
            <a:off x="4924151" y="3900296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29019" y="5398311"/>
            <a:ext cx="6869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1"/>
                </a:solidFill>
              </a:rPr>
              <a:t>※ </a:t>
            </a:r>
            <a:r>
              <a:rPr lang="ko-KR" altLang="en-US" sz="1400" i="1" smtClean="0">
                <a:solidFill>
                  <a:schemeClr val="accent1"/>
                </a:solidFill>
              </a:rPr>
              <a:t>원래 속성이 </a:t>
            </a:r>
            <a:r>
              <a:rPr lang="en-US" altLang="ko-KR" sz="1400" i="1" smtClean="0">
                <a:solidFill>
                  <a:schemeClr val="accent1"/>
                </a:solidFill>
              </a:rPr>
              <a:t>“</a:t>
            </a:r>
            <a:r>
              <a:rPr lang="ko-KR" altLang="en-US" sz="1400" i="1" smtClean="0">
                <a:solidFill>
                  <a:schemeClr val="accent1"/>
                </a:solidFill>
              </a:rPr>
              <a:t>국어</a:t>
            </a:r>
            <a:r>
              <a:rPr lang="en-US" altLang="ko-KR" sz="1400" i="1" smtClean="0">
                <a:solidFill>
                  <a:schemeClr val="accent1"/>
                </a:solidFill>
              </a:rPr>
              <a:t>＂</a:t>
            </a:r>
            <a:r>
              <a:rPr lang="ko-KR" altLang="en-US" sz="1400" i="1" smtClean="0">
                <a:solidFill>
                  <a:schemeClr val="accent1"/>
                </a:solidFill>
              </a:rPr>
              <a:t>와</a:t>
            </a:r>
            <a:r>
              <a:rPr lang="en-US" altLang="ko-KR" sz="1400" i="1" smtClean="0">
                <a:solidFill>
                  <a:schemeClr val="accent1"/>
                </a:solidFill>
              </a:rPr>
              <a:t>＂</a:t>
            </a:r>
            <a:r>
              <a:rPr lang="ko-KR" altLang="en-US" sz="1400" i="1" smtClean="0">
                <a:solidFill>
                  <a:schemeClr val="accent1"/>
                </a:solidFill>
              </a:rPr>
              <a:t>영어</a:t>
            </a:r>
            <a:r>
              <a:rPr lang="en-US" altLang="ko-KR" sz="1400" i="1" smtClean="0">
                <a:solidFill>
                  <a:schemeClr val="accent1"/>
                </a:solidFill>
              </a:rPr>
              <a:t>“ </a:t>
            </a:r>
            <a:r>
              <a:rPr lang="ko-KR" altLang="en-US" sz="1400" i="1" smtClean="0">
                <a:solidFill>
                  <a:schemeClr val="accent1"/>
                </a:solidFill>
              </a:rPr>
              <a:t>두 가지 였으나</a:t>
            </a:r>
            <a:r>
              <a:rPr lang="en-US" altLang="ko-KR" sz="1400" i="1" smtClean="0">
                <a:solidFill>
                  <a:schemeClr val="accent1"/>
                </a:solidFill>
              </a:rPr>
              <a:t>,</a:t>
            </a:r>
            <a:r>
              <a:rPr lang="ko-KR" altLang="en-US" sz="1400" i="1" smtClean="0">
                <a:solidFill>
                  <a:schemeClr val="accent1"/>
                </a:solidFill>
              </a:rPr>
              <a:t> 새로운 좌표축을 잡으면</a:t>
            </a:r>
            <a:r>
              <a:rPr lang="en-US" altLang="ko-KR" sz="1400" i="1" smtClean="0">
                <a:solidFill>
                  <a:schemeClr val="accent1"/>
                </a:solidFill>
              </a:rPr>
              <a:t/>
            </a:r>
            <a:br>
              <a:rPr lang="en-US" altLang="ko-KR" sz="1400" i="1" smtClean="0">
                <a:solidFill>
                  <a:schemeClr val="accent1"/>
                </a:solidFill>
              </a:rPr>
            </a:br>
            <a:r>
              <a:rPr lang="en-US" altLang="ko-KR" sz="1400" i="1" smtClean="0">
                <a:solidFill>
                  <a:schemeClr val="accent1"/>
                </a:solidFill>
              </a:rPr>
              <a:t>    </a:t>
            </a:r>
            <a:r>
              <a:rPr lang="ko-KR" altLang="en-US" sz="1400" i="1" smtClean="0">
                <a:solidFill>
                  <a:srgbClr val="FF0000"/>
                </a:solidFill>
              </a:rPr>
              <a:t>하나의 속성으로 간략화</a:t>
            </a:r>
            <a:r>
              <a:rPr lang="ko-KR" altLang="en-US" sz="1400" i="1" smtClean="0">
                <a:solidFill>
                  <a:schemeClr val="accent1"/>
                </a:solidFill>
              </a:rPr>
              <a:t>할 수 있다</a:t>
            </a:r>
            <a:r>
              <a:rPr lang="en-US" altLang="ko-KR" sz="1400" i="1" smtClean="0">
                <a:solidFill>
                  <a:schemeClr val="accent1"/>
                </a:solidFill>
              </a:rPr>
              <a:t>.</a:t>
            </a:r>
          </a:p>
          <a:p>
            <a:r>
              <a:rPr lang="en-US" altLang="ko-KR" sz="1400" i="1" smtClean="0">
                <a:solidFill>
                  <a:schemeClr val="accent1"/>
                </a:solidFill>
              </a:rPr>
              <a:t>※ </a:t>
            </a:r>
            <a:r>
              <a:rPr lang="ko-KR" altLang="en-US" sz="1400" i="1" smtClean="0">
                <a:solidFill>
                  <a:schemeClr val="accent1"/>
                </a:solidFill>
              </a:rPr>
              <a:t>머신러닝에서 자주 쓰이는 기술이다 </a:t>
            </a:r>
            <a:r>
              <a:rPr lang="en-US" altLang="ko-KR" sz="1400" i="1" smtClean="0">
                <a:solidFill>
                  <a:schemeClr val="accent1"/>
                </a:solidFill>
              </a:rPr>
              <a:t>(</a:t>
            </a:r>
            <a:r>
              <a:rPr lang="ko-KR" altLang="en-US" sz="1400" i="1" smtClean="0">
                <a:solidFill>
                  <a:schemeClr val="accent1"/>
                </a:solidFill>
              </a:rPr>
              <a:t>속성변환</a:t>
            </a:r>
            <a:r>
              <a:rPr lang="en-US" altLang="ko-KR" sz="1400" i="1" smtClean="0">
                <a:solidFill>
                  <a:schemeClr val="accent1"/>
                </a:solidFill>
              </a:rPr>
              <a:t>, PCA </a:t>
            </a:r>
            <a:r>
              <a:rPr lang="ko-KR" altLang="en-US" sz="1400" i="1" smtClean="0">
                <a:solidFill>
                  <a:schemeClr val="accent1"/>
                </a:solidFill>
              </a:rPr>
              <a:t>등</a:t>
            </a:r>
            <a:r>
              <a:rPr lang="en-US" altLang="ko-KR" sz="1400" i="1" smtClean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sz="1400" i="1">
                <a:solidFill>
                  <a:schemeClr val="accent1"/>
                </a:solidFill>
              </a:rPr>
              <a:t>※ </a:t>
            </a:r>
            <a:r>
              <a:rPr lang="ko-KR" altLang="en-US" sz="1400" i="1" smtClean="0">
                <a:solidFill>
                  <a:schemeClr val="accent1"/>
                </a:solidFill>
              </a:rPr>
              <a:t>이미지에 좌표변환을 적용할 수 있을까</a:t>
            </a:r>
            <a:r>
              <a:rPr lang="en-US" altLang="ko-KR" sz="1400" i="1" smtClean="0">
                <a:solidFill>
                  <a:schemeClr val="accent1"/>
                </a:solidFill>
              </a:rPr>
              <a:t>? (</a:t>
            </a:r>
            <a:r>
              <a:rPr lang="ko-KR" altLang="en-US" sz="1400" i="1" smtClean="0">
                <a:solidFill>
                  <a:schemeClr val="accent1"/>
                </a:solidFill>
              </a:rPr>
              <a:t>가능하다</a:t>
            </a:r>
            <a:r>
              <a:rPr lang="en-US" altLang="ko-KR" sz="1400" i="1" smtClean="0">
                <a:solidFill>
                  <a:schemeClr val="accent1"/>
                </a:solidFill>
              </a:rPr>
              <a:t>. </a:t>
            </a:r>
            <a:r>
              <a:rPr lang="ko-KR" altLang="en-US" sz="1400" i="1" smtClean="0">
                <a:solidFill>
                  <a:schemeClr val="accent1"/>
                </a:solidFill>
              </a:rPr>
              <a:t>선형대수의 큰 응용분야이다</a:t>
            </a:r>
            <a:r>
              <a:rPr lang="en-US" altLang="ko-KR" sz="1400" i="1" smtClean="0">
                <a:solidFill>
                  <a:schemeClr val="accent1"/>
                </a:solidFill>
              </a:rPr>
              <a:t>)</a:t>
            </a:r>
            <a:endParaRPr lang="ko-KR" altLang="en-US" sz="1400" i="1">
              <a:solidFill>
                <a:schemeClr val="accent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870610" y="1631597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학생들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789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고유벡터와 대각화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1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행렬의 불변 속성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611560" y="1768870"/>
                <a:ext cx="147399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68870"/>
                <a:ext cx="1473993" cy="582147"/>
              </a:xfrm>
              <a:prstGeom prst="rect">
                <a:avLst/>
              </a:prstGeom>
              <a:blipFill>
                <a:blip r:embed="rId2"/>
                <a:stretch>
                  <a:fillRect l="-3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6180" y="2852936"/>
                <a:ext cx="169732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0" y="2852936"/>
                <a:ext cx="1697324" cy="582147"/>
              </a:xfrm>
              <a:prstGeom prst="rect">
                <a:avLst/>
              </a:prstGeom>
              <a:blipFill>
                <a:blip r:embed="rId3"/>
                <a:stretch>
                  <a:fillRect l="-2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288388" y="2852936"/>
                <a:ext cx="401180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nor/>
                      </m:rPr>
                      <a:rPr lang="en-US" altLang="ko-KR"/>
                      <m:t>A</m:t>
                    </m:r>
                    <m:r>
                      <m:rPr>
                        <m:nor/>
                      </m:rPr>
                      <a:rPr lang="en-US" altLang="ko-KR" b="0" i="0" smtClean="0"/>
                      <m:t>k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88" y="2852936"/>
                <a:ext cx="4011804" cy="582147"/>
              </a:xfrm>
              <a:prstGeom prst="rect">
                <a:avLst/>
              </a:prstGeom>
              <a:blipFill>
                <a:blip r:embed="rId4"/>
                <a:stretch>
                  <a:fillRect l="-1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6180" y="3717032"/>
                <a:ext cx="169732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0" y="3717032"/>
                <a:ext cx="1697324" cy="582147"/>
              </a:xfrm>
              <a:prstGeom prst="rect">
                <a:avLst/>
              </a:prstGeom>
              <a:blipFill>
                <a:blip r:embed="rId5"/>
                <a:stretch>
                  <a:fillRect l="-2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288388" y="3717032"/>
                <a:ext cx="3909212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Ak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88" y="3717032"/>
                <a:ext cx="3909212" cy="582147"/>
              </a:xfrm>
              <a:prstGeom prst="rect">
                <a:avLst/>
              </a:prstGeom>
              <a:blipFill>
                <a:blip r:embed="rId6"/>
                <a:stretch>
                  <a:fillRect l="-1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7584" y="4941168"/>
            <a:ext cx="7032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/>
              <a:t>(1,-1) </a:t>
            </a:r>
            <a:r>
              <a:rPr lang="ko-KR" altLang="en-US" sz="1400" smtClean="0"/>
              <a:t>벡터와 </a:t>
            </a:r>
            <a:r>
              <a:rPr lang="en-US" altLang="ko-KR" sz="1400" smtClean="0"/>
              <a:t>(3,-1) </a:t>
            </a:r>
            <a:r>
              <a:rPr lang="ko-KR" altLang="en-US" sz="1400" smtClean="0"/>
              <a:t>벡터는 </a:t>
            </a:r>
            <a:r>
              <a:rPr lang="en-US" altLang="ko-KR" sz="1400" smtClean="0"/>
              <a:t>A </a:t>
            </a:r>
            <a:r>
              <a:rPr lang="ko-KR" altLang="en-US" sz="1400" smtClean="0"/>
              <a:t>행렬변환에 대해 무언가 불변의 속성이 있는 듯 하다</a:t>
            </a:r>
            <a:endParaRPr lang="en-US" altLang="ko-KR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/>
              <a:t>(1,-1) </a:t>
            </a:r>
            <a:r>
              <a:rPr lang="ko-KR" altLang="en-US" sz="1400" smtClean="0"/>
              <a:t>방향은 </a:t>
            </a:r>
            <a:r>
              <a:rPr lang="en-US" altLang="ko-KR" sz="1400" smtClean="0"/>
              <a:t>A</a:t>
            </a:r>
            <a:r>
              <a:rPr lang="ko-KR" altLang="en-US" sz="1400" smtClean="0"/>
              <a:t>에 의해 방향은 유지한채 </a:t>
            </a:r>
            <a:r>
              <a:rPr lang="en-US" altLang="ko-KR" sz="1400" smtClean="0"/>
              <a:t>4</a:t>
            </a:r>
            <a:r>
              <a:rPr lang="ko-KR" altLang="en-US" sz="1400" smtClean="0"/>
              <a:t>배 만큼 길어진다</a:t>
            </a:r>
            <a:endParaRPr lang="en-US" altLang="ko-KR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/>
              <a:t>(3,-1) </a:t>
            </a:r>
            <a:r>
              <a:rPr lang="ko-KR" altLang="en-US" sz="1400" smtClean="0"/>
              <a:t>방향은 </a:t>
            </a:r>
            <a:r>
              <a:rPr lang="en-US" altLang="ko-KR" sz="1400" smtClean="0"/>
              <a:t>A</a:t>
            </a:r>
            <a:r>
              <a:rPr lang="ko-KR" altLang="en-US" sz="1400" smtClean="0"/>
              <a:t>에 의해 방향은 유지한채 </a:t>
            </a:r>
            <a:r>
              <a:rPr lang="en-US" altLang="ko-KR" sz="1400" smtClean="0"/>
              <a:t>2</a:t>
            </a:r>
            <a:r>
              <a:rPr lang="ko-KR" altLang="en-US" sz="1400" smtClean="0"/>
              <a:t>배 만큼 길어진다</a:t>
            </a:r>
            <a:endParaRPr lang="ko-KR" altLang="en-US" sz="1400"/>
          </a:p>
        </p:txBody>
      </p:sp>
      <p:sp>
        <p:nvSpPr>
          <p:cNvPr id="34" name="오른쪽 화살표 33"/>
          <p:cNvSpPr/>
          <p:nvPr/>
        </p:nvSpPr>
        <p:spPr>
          <a:xfrm>
            <a:off x="1619672" y="5956088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39752" y="594928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이러한 특성을 </a:t>
            </a:r>
            <a:r>
              <a:rPr lang="ko-KR" altLang="en-US" b="1" smtClean="0">
                <a:solidFill>
                  <a:srgbClr val="FF0000"/>
                </a:solidFill>
              </a:rPr>
              <a:t>고유값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고유벡터</a:t>
            </a:r>
            <a:r>
              <a:rPr lang="ko-KR" altLang="en-US" smtClean="0"/>
              <a:t> 라고 부른다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198" y="1916832"/>
            <a:ext cx="2413486" cy="24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6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타원 84"/>
          <p:cNvSpPr/>
          <p:nvPr/>
        </p:nvSpPr>
        <p:spPr>
          <a:xfrm>
            <a:off x="2367964" y="2348880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좌표계에서의 벡터 표현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108675" y="2459083"/>
            <a:ext cx="1374922" cy="8243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7704" y="205155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2039299" y="2051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67544" y="3284984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68980" y="3275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2483768" y="2459083"/>
            <a:ext cx="0" cy="82434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108675" y="2492896"/>
            <a:ext cx="1374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39752" y="32776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91022" y="2283083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499992" y="2210814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= (3, 2)</a:t>
            </a:r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4631587" y="22108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27584" y="4129954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2a  = 2*(3, 2) = (6, 4)</a:t>
            </a:r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1043608" y="412995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25024" y="4776391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+ b  = (3, 2) + (1, 3) = (4, 5)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971600" y="477639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475656" y="477639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25024" y="5363924"/>
            <a:ext cx="41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2a  + 3b  = 2*(3, 2) + 3*(1, 3) = (9, 7)</a:t>
            </a:r>
            <a:endParaRPr lang="ko-KR" altLang="en-US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971600" y="536392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619672" y="536392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Vectors in two- and three-dimensional Cartesian coordinates - Math Ins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30" y="3913741"/>
            <a:ext cx="2915502" cy="20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71600" y="586798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= √(9 + 4) = √(13)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4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고유값</a:t>
            </a:r>
            <a:r>
              <a:rPr lang="en-US" altLang="ko-KR" sz="3600" smtClean="0">
                <a:latin typeface="Consolas" panose="020B0609020204030204" pitchFamily="49" charset="0"/>
              </a:rPr>
              <a:t>/</a:t>
            </a:r>
            <a:r>
              <a:rPr lang="ko-KR" altLang="en-US" sz="3600" smtClean="0">
                <a:latin typeface="Consolas" panose="020B0609020204030204" pitchFamily="49" charset="0"/>
              </a:rPr>
              <a:t>고유벡터 정의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1560" y="1768870"/>
            <a:ext cx="605806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AX = λX </a:t>
            </a:r>
            <a:r>
              <a:rPr lang="ko-KR" altLang="en-US" smtClean="0"/>
              <a:t>를 만족하면</a:t>
            </a:r>
            <a:r>
              <a:rPr lang="en-US" altLang="ko-KR"/>
              <a:t>, </a:t>
            </a:r>
            <a:r>
              <a:rPr lang="en-US" altLang="ko-KR" smtClean="0"/>
              <a:t>λ</a:t>
            </a:r>
            <a:r>
              <a:rPr lang="ko-KR" altLang="en-US" smtClean="0"/>
              <a:t>는 고유값이고 </a:t>
            </a:r>
            <a:r>
              <a:rPr lang="en-US" altLang="ko-KR" smtClean="0"/>
              <a:t>X</a:t>
            </a:r>
            <a:r>
              <a:rPr lang="ko-KR" altLang="en-US" smtClean="0"/>
              <a:t>는 고유벡터이다</a:t>
            </a:r>
            <a:endParaRPr lang="en-US" altLang="ko-KR" smtClean="0"/>
          </a:p>
          <a:p>
            <a:r>
              <a:rPr lang="en-US" altLang="ko-KR" sz="1600" smtClean="0"/>
              <a:t>(</a:t>
            </a:r>
            <a:r>
              <a:rPr lang="ko-KR" altLang="en-US" sz="1600" smtClean="0"/>
              <a:t>단</a:t>
            </a:r>
            <a:r>
              <a:rPr lang="en-US" altLang="ko-KR" sz="1600" smtClean="0"/>
              <a:t>, A</a:t>
            </a:r>
            <a:r>
              <a:rPr lang="ko-KR" altLang="en-US" sz="1600"/>
              <a:t> </a:t>
            </a:r>
            <a:r>
              <a:rPr lang="ko-KR" altLang="en-US" sz="1600" smtClean="0"/>
              <a:t>는 정방행렬이어야 한다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99792" y="2505670"/>
                <a:ext cx="22365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AX = λX</a:t>
                </a:r>
              </a:p>
              <a:p>
                <a:r>
                  <a:rPr lang="en-US" altLang="ko-KR" smtClean="0"/>
                  <a:t>(A-</a:t>
                </a:r>
                <a:r>
                  <a:rPr lang="en-US" altLang="ko-KR"/>
                  <a:t> </a:t>
                </a:r>
                <a:r>
                  <a:rPr lang="en-US" altLang="ko-KR" smtClean="0"/>
                  <a:t>λ)X = 0, </a:t>
                </a:r>
                <a:r>
                  <a:rPr lang="ko-KR" altLang="en-US" smtClean="0"/>
                  <a:t>단 </a:t>
                </a:r>
                <a:r>
                  <a:rPr lang="en-US" altLang="ko-KR" smtClean="0"/>
                  <a:t>X≠0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b="1">
                            <a:solidFill>
                              <a:srgbClr val="FF0000"/>
                            </a:solidFill>
                          </a:rPr>
                          <m:t>λ</m:t>
                        </m:r>
                      </m:e>
                    </m:d>
                  </m:oMath>
                </a14:m>
                <a:r>
                  <a:rPr lang="ko-KR" altLang="en-US" b="1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= 0</a:t>
                </a:r>
                <a:endParaRPr lang="ko-KR" altLang="en-US" b="1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505670"/>
                <a:ext cx="2236510" cy="923330"/>
              </a:xfrm>
              <a:prstGeom prst="rect">
                <a:avLst/>
              </a:prstGeom>
              <a:blipFill>
                <a:blip r:embed="rId2"/>
                <a:stretch>
                  <a:fillRect l="-2452" t="-3289" r="-1635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67544" y="4115189"/>
                <a:ext cx="3152594" cy="1906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/>
                          <m:t>λ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  −3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 5−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λ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/>
                  <a:t> (1-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en-US" altLang="ko-KR"/>
                  <a:t>)(5-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en-US" altLang="ko-KR" smtClean="0"/>
                  <a:t>) + 3 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en-US" altLang="ko-KR" baseline="30000"/>
                  <a:t>2</a:t>
                </a:r>
                <a:r>
                  <a:rPr lang="en-US" altLang="ko-KR"/>
                  <a:t> – 6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+ 8 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altLang="ko-KR" smtClean="0">
                    <a:solidFill>
                      <a:srgbClr val="FF0000"/>
                    </a:solidFill>
                  </a:rPr>
                  <a:t>=2, 4 (</a:t>
                </a:r>
                <a:r>
                  <a:rPr lang="ko-KR" altLang="en-US" smtClean="0">
                    <a:solidFill>
                      <a:srgbClr val="FF0000"/>
                    </a:solidFill>
                  </a:rPr>
                  <a:t>고유값</a:t>
                </a:r>
                <a:r>
                  <a:rPr lang="en-US" altLang="ko-KR" smtClean="0">
                    <a:solidFill>
                      <a:srgbClr val="FF0000"/>
                    </a:solidFill>
                  </a:rPr>
                  <a:t>)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115189"/>
                <a:ext cx="3152594" cy="1906099"/>
              </a:xfrm>
              <a:prstGeom prst="rect">
                <a:avLst/>
              </a:prstGeom>
              <a:blipFill>
                <a:blip r:embed="rId3"/>
                <a:stretch>
                  <a:fillRect l="-1741" r="-774" b="-38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16016" y="3814512"/>
                <a:ext cx="3420680" cy="12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1" u="sng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altLang="ko-KR" sz="1600" b="1" u="sng" smtClean="0">
                    <a:solidFill>
                      <a:srgbClr val="FF0000"/>
                    </a:solidFill>
                  </a:rPr>
                  <a:t>=2</a:t>
                </a:r>
                <a:r>
                  <a:rPr lang="en-US" altLang="ko-KR" sz="1600" u="sng" smtClean="0"/>
                  <a:t> </a:t>
                </a:r>
                <a:r>
                  <a:rPr lang="ko-KR" altLang="en-US" sz="1600" u="sng" smtClean="0"/>
                  <a:t>일때</a:t>
                </a:r>
                <a:r>
                  <a:rPr lang="en-US" altLang="ko-KR" sz="1600" smtClean="0"/>
                  <a:t>,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−2 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−3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−1 −3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1        3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=0</a:t>
                </a:r>
              </a:p>
              <a:p>
                <a:r>
                  <a:rPr lang="en-US" altLang="ko-KR" sz="160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b="1" smtClean="0"/>
                  <a:t>  </a:t>
                </a:r>
                <a:r>
                  <a:rPr lang="ko-KR" altLang="en-US" sz="1600" smtClean="0"/>
                  <a:t>고유벡터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814512"/>
                <a:ext cx="3420680" cy="1209434"/>
              </a:xfrm>
              <a:prstGeom prst="rect">
                <a:avLst/>
              </a:prstGeom>
              <a:blipFill>
                <a:blip r:embed="rId4"/>
                <a:stretch>
                  <a:fillRect l="-1070" t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오른쪽 화살표 16"/>
          <p:cNvSpPr/>
          <p:nvPr/>
        </p:nvSpPr>
        <p:spPr>
          <a:xfrm>
            <a:off x="3829006" y="4671378"/>
            <a:ext cx="454962" cy="7738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16016" y="5146916"/>
                <a:ext cx="3420680" cy="12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1" u="sng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altLang="ko-KR" sz="1600" b="1" u="sng" smtClean="0">
                    <a:solidFill>
                      <a:srgbClr val="FF0000"/>
                    </a:solidFill>
                  </a:rPr>
                  <a:t>=4</a:t>
                </a:r>
                <a:r>
                  <a:rPr lang="en-US" altLang="ko-KR" sz="1600" u="sng" smtClean="0"/>
                  <a:t> </a:t>
                </a:r>
                <a:r>
                  <a:rPr lang="ko-KR" altLang="en-US" sz="1600" u="sng" smtClean="0"/>
                  <a:t>일때</a:t>
                </a:r>
                <a:r>
                  <a:rPr lang="en-US" altLang="ko-KR" sz="1600" smtClean="0"/>
                  <a:t>,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−4 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−3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−3 −3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1        1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=0</a:t>
                </a:r>
              </a:p>
              <a:p>
                <a:r>
                  <a:rPr lang="en-US" altLang="ko-KR" sz="160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b="1" smtClean="0"/>
                  <a:t>  </a:t>
                </a:r>
                <a:r>
                  <a:rPr lang="ko-KR" altLang="en-US" sz="1600" smtClean="0"/>
                  <a:t>고유벡터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146916"/>
                <a:ext cx="3420680" cy="1209434"/>
              </a:xfrm>
              <a:prstGeom prst="rect">
                <a:avLst/>
              </a:prstGeom>
              <a:blipFill>
                <a:blip r:embed="rId5"/>
                <a:stretch>
                  <a:fillRect l="-1070" t="-1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5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대각화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123729" y="1801461"/>
                <a:ext cx="147399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9" y="1801461"/>
                <a:ext cx="1473993" cy="582147"/>
              </a:xfrm>
              <a:prstGeom prst="rect">
                <a:avLst/>
              </a:prstGeom>
              <a:blipFill>
                <a:blip r:embed="rId2"/>
                <a:stretch>
                  <a:fillRect l="-3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오른쪽 화살표 11"/>
          <p:cNvSpPr/>
          <p:nvPr/>
        </p:nvSpPr>
        <p:spPr>
          <a:xfrm>
            <a:off x="3874835" y="1900344"/>
            <a:ext cx="265118" cy="384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427985" y="1534222"/>
                <a:ext cx="2055884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chemeClr val="tx1"/>
                        </a:solidFill>
                      </a:rPr>
                      <m:t>λ</m:t>
                    </m:r>
                    <m:r>
                      <m:rPr>
                        <m:nor/>
                      </m:rPr>
                      <a:rPr lang="en-US" altLang="ko-KR" b="0" i="0" baseline="-25000" smtClean="0">
                        <a:solidFill>
                          <a:schemeClr val="tx1"/>
                        </a:solidFill>
                      </a:rPr>
                      <m:t>1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=2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>
                    <a:solidFill>
                      <a:schemeClr val="tx1"/>
                    </a:solidFill>
                  </a:rPr>
                  <a:t> 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5" y="1534222"/>
                <a:ext cx="2055884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427984" y="2065614"/>
                <a:ext cx="2004588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altLang="ko-KR" baseline="-2500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ko-KR">
                    <a:solidFill>
                      <a:schemeClr val="tx1"/>
                    </a:solidFill>
                  </a:rPr>
                  <a:t>=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4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>
                    <a:solidFill>
                      <a:schemeClr val="tx1"/>
                    </a:solidFill>
                  </a:rPr>
                  <a:t> 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2065614"/>
                <a:ext cx="2004588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23728" y="2730406"/>
            <a:ext cx="4455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accent1"/>
                </a:solidFill>
              </a:rPr>
              <a:t>고유벡터 </a:t>
            </a:r>
            <a:r>
              <a:rPr lang="en-US" altLang="ko-KR" sz="1600" smtClean="0">
                <a:solidFill>
                  <a:schemeClr val="accent1"/>
                </a:solidFill>
              </a:rPr>
              <a:t>(3,-1) </a:t>
            </a:r>
            <a:r>
              <a:rPr lang="ko-KR" altLang="en-US" sz="1600" smtClean="0">
                <a:solidFill>
                  <a:schemeClr val="accent1"/>
                </a:solidFill>
              </a:rPr>
              <a:t>과 </a:t>
            </a:r>
            <a:r>
              <a:rPr lang="en-US" altLang="ko-KR" sz="1600" smtClean="0">
                <a:solidFill>
                  <a:schemeClr val="accent1"/>
                </a:solidFill>
              </a:rPr>
              <a:t>(1,-1) </a:t>
            </a:r>
            <a:r>
              <a:rPr lang="ko-KR" altLang="en-US" sz="1600" smtClean="0">
                <a:solidFill>
                  <a:schemeClr val="accent1"/>
                </a:solidFill>
              </a:rPr>
              <a:t>으로 좌표변환해 보자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83568" y="3068960"/>
                <a:ext cx="4347409" cy="281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3      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−1 −1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600" smtClean="0"/>
              </a:p>
              <a:p>
                <a:endParaRPr lang="en-US" altLang="ko-KR" sz="1600"/>
              </a:p>
              <a:p>
                <a:r>
                  <a:rPr lang="en-US" altLang="ko-KR" sz="1600"/>
                  <a:t>Y</a:t>
                </a:r>
                <a:r>
                  <a:rPr lang="en-US" altLang="ko-KR" sz="1600" smtClean="0"/>
                  <a:t> = AX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 PY’ = APX’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 Y’ = (P</a:t>
                </a:r>
                <a:r>
                  <a:rPr lang="en-US" altLang="ko-KR" sz="16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AP)X’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en-US" altLang="ko-KR" sz="1600" b="1" baseline="30000">
                    <a:solidFill>
                      <a:srgbClr val="FF0000"/>
                    </a:solidFill>
                    <a:sym typeface="Wingdings" panose="05000000000000000000" pitchFamily="2" charset="2"/>
                  </a:rPr>
                  <a:t>-1</a:t>
                </a:r>
                <a:r>
                  <a:rPr lang="en-US" altLang="ko-KR" sz="1600" b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AP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 = -1/2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3      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−1 −1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>
                    <a:sym typeface="Wingdings" panose="05000000000000000000" pitchFamily="2" charset="2"/>
                  </a:rPr>
                  <a:t/>
                </a:r>
                <a:br>
                  <a:rPr lang="en-US" altLang="ko-KR" sz="1600">
                    <a:sym typeface="Wingdings" panose="05000000000000000000" pitchFamily="2" charset="2"/>
                  </a:rPr>
                </a:br>
                <a:r>
                  <a:rPr lang="en-US" altLang="ko-KR" sz="1600" smtClean="0">
                    <a:sym typeface="Wingdings" panose="05000000000000000000" pitchFamily="2" charset="2"/>
                  </a:rPr>
                  <a:t> 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0  4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600" b="1" baseline="-25000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ko-KR" sz="1600" b="1" i="0" baseline="-25000" smtClean="0">
                                <a:solidFill>
                                  <a:srgbClr val="FF0000"/>
                                </a:solidFill>
                              </a:rPr>
                              <m:t>  </m:t>
                            </m:r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ko-KR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a:rPr lang="en-US" altLang="ko-KR" sz="1600" b="1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600" b="1" smtClean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A =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600" b="1" baseline="-25000">
                                <a:solidFill>
                                  <a:srgbClr val="FF0000"/>
                                </a:solidFill>
                              </a:rPr>
                              <m:t>1  </m:t>
                            </m:r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a:rPr lang="en-US" altLang="ko-KR" sz="1600" b="1" i="1" baseline="-25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>
                    <a:sym typeface="Wingdings" panose="05000000000000000000" pitchFamily="2" charset="2"/>
                  </a:rPr>
                  <a:t>P</a:t>
                </a:r>
                <a:r>
                  <a:rPr lang="en-US" altLang="ko-KR" sz="16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 = PDP</a:t>
                </a:r>
                <a:r>
                  <a:rPr lang="en-US" altLang="ko-KR" sz="16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        </a:t>
                </a: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068960"/>
                <a:ext cx="4347409" cy="2818977"/>
              </a:xfrm>
              <a:prstGeom prst="rect">
                <a:avLst/>
              </a:prstGeom>
              <a:blipFill>
                <a:blip r:embed="rId5"/>
                <a:stretch>
                  <a:fillRect l="-701" b="-6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868144" y="4869160"/>
            <a:ext cx="27927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/>
                </a:solidFill>
              </a:rPr>
              <a:t>A</a:t>
            </a:r>
            <a:r>
              <a:rPr lang="ko-KR" altLang="en-US" sz="1400" smtClean="0">
                <a:solidFill>
                  <a:schemeClr val="accent1"/>
                </a:solidFill>
              </a:rPr>
              <a:t>는 적절한 좌표변환을 통해</a:t>
            </a:r>
            <a:r>
              <a:rPr lang="en-US" altLang="ko-KR" sz="1400">
                <a:solidFill>
                  <a:schemeClr val="accent1"/>
                </a:solidFill>
              </a:rPr>
              <a:t/>
            </a:r>
            <a:br>
              <a:rPr lang="en-US" altLang="ko-KR" sz="1400">
                <a:solidFill>
                  <a:schemeClr val="accent1"/>
                </a:solidFill>
              </a:rPr>
            </a:br>
            <a:r>
              <a:rPr lang="ko-KR" altLang="en-US" sz="1400" smtClean="0">
                <a:solidFill>
                  <a:schemeClr val="accent1"/>
                </a:solidFill>
              </a:rPr>
              <a:t>대각행렬로 변환할 수 있다</a:t>
            </a:r>
            <a:endParaRPr lang="en-US" altLang="ko-KR" sz="140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이때</a:t>
            </a:r>
            <a:r>
              <a:rPr lang="en-US" altLang="ko-KR" sz="1400" smtClean="0">
                <a:solidFill>
                  <a:schemeClr val="accent1"/>
                </a:solidFill>
              </a:rPr>
              <a:t>, </a:t>
            </a:r>
            <a:r>
              <a:rPr lang="ko-KR" altLang="en-US" sz="1400" smtClean="0">
                <a:solidFill>
                  <a:schemeClr val="accent1"/>
                </a:solidFill>
              </a:rPr>
              <a:t>대각성분은 고유값이다</a:t>
            </a:r>
            <a:endParaRPr lang="ko-KR" altLang="en-US" sz="1400">
              <a:solidFill>
                <a:schemeClr val="accent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364088" y="5085184"/>
            <a:ext cx="265118" cy="384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95736" y="6156593"/>
            <a:ext cx="490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☞ </a:t>
            </a:r>
            <a:r>
              <a:rPr lang="en-US" altLang="ko-KR" sz="1400" smtClean="0"/>
              <a:t>x,y,z</a:t>
            </a:r>
            <a:r>
              <a:rPr lang="ko-KR" altLang="en-US" sz="1400" smtClean="0"/>
              <a:t>축은 우리가 임의로 잡은 것이다</a:t>
            </a:r>
            <a:r>
              <a:rPr lang="en-US" altLang="ko-KR" sz="1400" smtClean="0"/>
              <a:t>.</a:t>
            </a:r>
          </a:p>
          <a:p>
            <a:r>
              <a:rPr lang="ko-KR" altLang="en-US" sz="1400" smtClean="0"/>
              <a:t>   가장 좋은 좌표로 </a:t>
            </a:r>
            <a:r>
              <a:rPr lang="en-US" altLang="ko-KR" sz="1400" smtClean="0"/>
              <a:t>x,y,z</a:t>
            </a:r>
            <a:r>
              <a:rPr lang="ko-KR" altLang="en-US" sz="1400" smtClean="0"/>
              <a:t>축을 바꾸는 것은 의미있는 일이다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219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대각화 가능여부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771800" y="1916832"/>
                <a:ext cx="17590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smtClean="0">
                    <a:solidFill>
                      <a:schemeClr val="tx1"/>
                    </a:solidFill>
                  </a:rPr>
                  <a:t>AX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λX</a:t>
                </a:r>
              </a:p>
              <a:p>
                <a:r>
                  <a:rPr lang="en-US" altLang="ko-KR" b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b="1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</m:oMath>
                </a14:m>
                <a:r>
                  <a:rPr lang="ko-KR" altLang="en-US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0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916832"/>
                <a:ext cx="1759008" cy="646331"/>
              </a:xfrm>
              <a:prstGeom prst="rect">
                <a:avLst/>
              </a:prstGeom>
              <a:blipFill>
                <a:blip r:embed="rId2"/>
                <a:stretch>
                  <a:fillRect l="-3125" t="-4717" r="-2083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2075007" y="2852936"/>
                <a:ext cx="3149580" cy="1629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altLang="ko-KR" baseline="30000">
                    <a:solidFill>
                      <a:schemeClr val="tx1"/>
                    </a:solidFill>
                  </a:rPr>
                  <a:t>2</a:t>
                </a:r>
                <a:r>
                  <a:rPr lang="en-US" altLang="ko-KR">
                    <a:solidFill>
                      <a:schemeClr val="tx1"/>
                    </a:solidFill>
                  </a:rPr>
                  <a:t> –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(a+d)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+ ad-bc 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이차방정식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07" y="2852936"/>
                <a:ext cx="3149580" cy="1629100"/>
              </a:xfrm>
              <a:prstGeom prst="rect">
                <a:avLst/>
              </a:prstGeom>
              <a:blipFill>
                <a:blip r:embed="rId3"/>
                <a:stretch>
                  <a:fillRect l="-1547" r="-774" b="-52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38079" y="4835435"/>
                <a:ext cx="6580648" cy="108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i="1" smtClean="0">
                        <a:solidFill>
                          <a:schemeClr val="accent1"/>
                        </a:solidFill>
                      </a:rPr>
                      <m:t>λ</m:t>
                    </m:r>
                    <m:r>
                      <a:rPr lang="ko-KR" alt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ko-KR" alt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해는 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, 1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중근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), 0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없음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고유값 마다 고유벡터가 하나씩은 반드시 있다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고유값이 다르면 고유벡터들은 독립이다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회전변환은 고유값과 고유벡터가 없다 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모든 점이 회전해 버리므로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)</a:t>
                </a:r>
                <a:endParaRPr lang="ko-KR" altLang="en-US" sz="16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79" y="4835435"/>
                <a:ext cx="6580648" cy="1081899"/>
              </a:xfrm>
              <a:prstGeom prst="rect">
                <a:avLst/>
              </a:prstGeom>
              <a:blipFill>
                <a:blip r:embed="rId4"/>
                <a:stretch>
                  <a:fillRect l="-370" t="-1685" r="-370" b="-6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Consolas" panose="020B0609020204030204" pitchFamily="49" charset="0"/>
              </a:rPr>
              <a:t>3</a:t>
            </a:r>
            <a:r>
              <a:rPr lang="ko-KR" altLang="en-US" sz="3600" smtClean="0">
                <a:latin typeface="Consolas" panose="020B0609020204030204" pitchFamily="49" charset="0"/>
              </a:rPr>
              <a:t>차원 행렬의 대각화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257109" y="1628800"/>
                <a:ext cx="17590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smtClean="0">
                    <a:solidFill>
                      <a:schemeClr val="tx1"/>
                    </a:solidFill>
                  </a:rPr>
                  <a:t>AX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λX</a:t>
                </a:r>
              </a:p>
              <a:p>
                <a:r>
                  <a:rPr lang="en-US" altLang="ko-KR" b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b="1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</m:oMath>
                </a14:m>
                <a:r>
                  <a:rPr lang="ko-KR" altLang="en-US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0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09" y="1628800"/>
                <a:ext cx="1759008" cy="646331"/>
              </a:xfrm>
              <a:prstGeom prst="rect">
                <a:avLst/>
              </a:prstGeom>
              <a:blipFill>
                <a:blip r:embed="rId2"/>
                <a:stretch>
                  <a:fillRect l="-2768" t="-4717" r="-2076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2560316" y="2564904"/>
                <a:ext cx="3379836" cy="2146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f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λ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차방정식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6" y="2564904"/>
                <a:ext cx="3379836" cy="2146613"/>
              </a:xfrm>
              <a:prstGeom prst="rect">
                <a:avLst/>
              </a:prstGeom>
              <a:blipFill>
                <a:blip r:embed="rId3"/>
                <a:stretch>
                  <a:fillRect l="-1444" r="-542" b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88421" y="5301208"/>
                <a:ext cx="7377341" cy="958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i="1" smtClean="0">
                        <a:solidFill>
                          <a:schemeClr val="accent1"/>
                        </a:solidFill>
                      </a:rPr>
                      <m:t>λ</m:t>
                    </m:r>
                    <m:r>
                      <a:rPr lang="ko-KR" alt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ko-KR" alt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i="1" smtClean="0">
                    <a:solidFill>
                      <a:schemeClr val="accent1"/>
                    </a:solidFill>
                  </a:rPr>
                  <a:t>해는 </a:t>
                </a:r>
                <a:r>
                  <a:rPr lang="en-US" altLang="ko-KR" sz="1400" i="1">
                    <a:solidFill>
                      <a:schemeClr val="accent1"/>
                    </a:solidFill>
                  </a:rPr>
                  <a:t>3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, 2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중근과 일반근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), 1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일반근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), 1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삼중근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 </a:t>
                </a:r>
                <a:r>
                  <a:rPr lang="en-US" altLang="ko-KR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반드시 해가 </a:t>
                </a:r>
                <a:r>
                  <a:rPr lang="en-US" altLang="ko-KR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ko-KR" altLang="en-US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개는 있다</a:t>
                </a:r>
                <a:endParaRPr lang="en-US" altLang="ko-KR" sz="14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고유값 마다 고유벡터가 하나씩은 반드시 있다</a:t>
                </a:r>
                <a:endParaRPr lang="en-US" altLang="ko-KR" sz="14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고유값이 다르면 고유벡터들은 독립이다</a:t>
                </a:r>
                <a:endParaRPr lang="en-US" altLang="ko-KR" sz="14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고유값이 허수인 경우를 고급행렬수학에서는 다룬다 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회전변환과 관련있다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</a:t>
                </a:r>
                <a:endParaRPr lang="ko-KR" altLang="en-US" sz="14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21" y="5301208"/>
                <a:ext cx="7377341" cy="958147"/>
              </a:xfrm>
              <a:prstGeom prst="rect">
                <a:avLst/>
              </a:prstGeom>
              <a:blipFill>
                <a:blip r:embed="rId4"/>
                <a:stretch>
                  <a:fillRect l="-165" t="-1274"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1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고유벡터가 직교인 경우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/>
              <p:cNvSpPr/>
              <p:nvPr/>
            </p:nvSpPr>
            <p:spPr>
              <a:xfrm>
                <a:off x="467544" y="1700808"/>
                <a:ext cx="2465740" cy="904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u="sng" smtClean="0">
                    <a:sym typeface="Wingdings" panose="05000000000000000000" pitchFamily="2" charset="2"/>
                  </a:rPr>
                  <a:t>행렬 </a:t>
                </a:r>
                <a:r>
                  <a:rPr lang="en-US" altLang="ko-KR" sz="1400" u="sng" smtClean="0">
                    <a:sym typeface="Wingdings" panose="05000000000000000000" pitchFamily="2" charset="2"/>
                  </a:rPr>
                  <a:t>A</a:t>
                </a:r>
                <a:r>
                  <a:rPr lang="ko-KR" altLang="en-US" sz="1400" u="sng" smtClean="0">
                    <a:sym typeface="Wingdings" panose="05000000000000000000" pitchFamily="2" charset="2"/>
                  </a:rPr>
                  <a:t>가 대각화 가능하다면</a:t>
                </a:r>
                <a:endParaRPr lang="en-US" altLang="ko-KR" sz="1400" u="sng" smtClean="0">
                  <a:sym typeface="Wingdings" panose="05000000000000000000" pitchFamily="2" charset="2"/>
                </a:endParaRPr>
              </a:p>
              <a:p>
                <a:endParaRPr lang="en-US" altLang="ko-KR" sz="1400" smtClean="0">
                  <a:sym typeface="Wingdings" panose="05000000000000000000" pitchFamily="2" charset="2"/>
                </a:endParaRPr>
              </a:p>
              <a:p>
                <a:r>
                  <a:rPr lang="en-US" altLang="ko-KR" sz="1400" smtClean="0">
                    <a:sym typeface="Wingdings" panose="05000000000000000000" pitchFamily="2" charset="2"/>
                  </a:rPr>
                  <a:t>A 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=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4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400" b="1" baseline="-25000">
                                <a:solidFill>
                                  <a:srgbClr val="FF0000"/>
                                </a:solidFill>
                              </a:rPr>
                              <m:t>1  </m:t>
                            </m:r>
                            <m:r>
                              <a:rPr lang="en-US" altLang="ko-KR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ko-KR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ko-KR" sz="14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4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a:rPr lang="en-US" altLang="ko-KR" sz="1400" b="1" i="1" baseline="-25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400" smtClean="0">
                    <a:sym typeface="Wingdings" panose="05000000000000000000" pitchFamily="2" charset="2"/>
                  </a:rPr>
                  <a:t>P</a:t>
                </a:r>
                <a:r>
                  <a:rPr lang="en-US" altLang="ko-KR" sz="14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 = 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PDP</a:t>
                </a:r>
                <a:r>
                  <a:rPr lang="en-US" altLang="ko-KR" sz="1400" baseline="30000" smtClean="0">
                    <a:sym typeface="Wingdings" panose="05000000000000000000" pitchFamily="2" charset="2"/>
                  </a:rPr>
                  <a:t>-1</a:t>
                </a:r>
                <a:endParaRPr lang="en-US" altLang="ko-KR" sz="1400" smtClean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700808"/>
                <a:ext cx="2465740" cy="904222"/>
              </a:xfrm>
              <a:prstGeom prst="rect">
                <a:avLst/>
              </a:prstGeom>
              <a:blipFill>
                <a:blip r:embed="rId2"/>
                <a:stretch>
                  <a:fillRect l="-743" t="-1351"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467544" y="3068960"/>
                <a:ext cx="5049267" cy="1335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고유벡터가 </a:t>
                </a:r>
                <a:r>
                  <a:rPr lang="ko-KR" altLang="en-US" sz="1400" b="1" u="sng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직교</a:t>
                </a:r>
                <a:r>
                  <a:rPr lang="ko-KR" altLang="en-US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인 경우</a:t>
                </a:r>
                <a:r>
                  <a:rPr lang="en-US" altLang="ko-KR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,</a:t>
                </a:r>
                <a:r>
                  <a:rPr lang="ko-KR" altLang="en-US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단위벡터로 만들어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4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ko-KR" sz="1400" i="1" u="sng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sz="14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u="sng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ko-KR" sz="14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i="1" u="sng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ko-KR" sz="1400" i="1" u="sng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ko-KR" altLang="en-US" sz="1400" u="sng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라고 하면</a:t>
                </a:r>
                <a:endParaRPr lang="en-US" altLang="ko-KR" sz="1400" u="sng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endParaRPr lang="en-US" altLang="ko-KR" sz="140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 =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ko-KR" sz="14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ko-KR" sz="14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</a:t>
                </a:r>
              </a:p>
              <a:p>
                <a:endParaRPr lang="en-US" altLang="ko-KR" sz="140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en-US" altLang="ko-KR" sz="1400" baseline="30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-1</a:t>
                </a:r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 P</a:t>
                </a:r>
                <a:r>
                  <a:rPr lang="en-US" altLang="ko-KR" sz="1400" baseline="30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altLang="ko-KR" sz="14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altLang="ko-KR" sz="14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r>
                                  <a:rPr lang="en-US" altLang="ko-KR" sz="14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endParaRPr lang="en-US" altLang="ko-KR" sz="14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68960"/>
                <a:ext cx="5049267" cy="1335109"/>
              </a:xfrm>
              <a:prstGeom prst="rect">
                <a:avLst/>
              </a:prstGeom>
              <a:blipFill>
                <a:blip r:embed="rId3"/>
                <a:stretch>
                  <a:fillRect l="-362" t="-457"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/>
              <p:cNvSpPr/>
              <p:nvPr/>
            </p:nvSpPr>
            <p:spPr>
              <a:xfrm>
                <a:off x="2844690" y="3645024"/>
                <a:ext cx="2290179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 </a:t>
                </a:r>
                <a:r>
                  <a:rPr lang="en-US" altLang="ko-KR" sz="16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600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600" baseline="-25000">
                                <a:solidFill>
                                  <a:schemeClr val="tx1"/>
                                </a:solidFill>
                              </a:rPr>
                              <m:t>1  </m:t>
                            </m:r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600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a:rPr lang="en-US" altLang="ko-KR" sz="1600" b="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en-US" altLang="ko-KR" sz="1600" baseline="30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altLang="ko-KR" sz="16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6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 </a:t>
                </a:r>
                <a:r>
                  <a:rPr lang="en-US" altLang="ko-KR" sz="16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PDP</a:t>
                </a:r>
                <a:r>
                  <a:rPr lang="en-US" altLang="ko-KR" sz="1600" baseline="3000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endParaRPr lang="en-US" altLang="ko-KR" sz="160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690" y="3645024"/>
                <a:ext cx="2290179" cy="527773"/>
              </a:xfrm>
              <a:prstGeom prst="rect">
                <a:avLst/>
              </a:prstGeom>
              <a:blipFill>
                <a:blip r:embed="rId4"/>
                <a:stretch>
                  <a:fillRect l="-1600" b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오른쪽 화살표 17"/>
          <p:cNvSpPr/>
          <p:nvPr/>
        </p:nvSpPr>
        <p:spPr>
          <a:xfrm>
            <a:off x="2232248" y="3728890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/>
              <p:cNvSpPr/>
              <p:nvPr/>
            </p:nvSpPr>
            <p:spPr>
              <a:xfrm>
                <a:off x="467544" y="4653136"/>
                <a:ext cx="3186642" cy="904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u="sng" smtClean="0">
                    <a:sym typeface="Wingdings" panose="05000000000000000000" pitchFamily="2" charset="2"/>
                  </a:rPr>
                  <a:t>위의 식을 풀어 쓰면</a:t>
                </a:r>
                <a:endParaRPr lang="en-US" altLang="ko-KR" sz="1400" u="sng" smtClean="0">
                  <a:sym typeface="Wingdings" panose="05000000000000000000" pitchFamily="2" charset="2"/>
                </a:endParaRPr>
              </a:p>
              <a:p>
                <a:endParaRPr lang="en-US" altLang="ko-KR" sz="1400" smtClean="0">
                  <a:sym typeface="Wingdings" panose="05000000000000000000" pitchFamily="2" charset="2"/>
                </a:endParaRPr>
              </a:p>
              <a:p>
                <a:r>
                  <a:rPr lang="en-US" altLang="ko-KR" sz="1400">
                    <a:sym typeface="Wingdings" panose="05000000000000000000" pitchFamily="2" charset="2"/>
                  </a:rPr>
                  <a:t>A </a:t>
                </a:r>
                <a:r>
                  <a:rPr lang="en-US" altLang="ko-KR" sz="1400">
                    <a:sym typeface="Wingdings" panose="05000000000000000000" pitchFamily="2" charset="2"/>
                  </a:rPr>
                  <a:t>= </a:t>
                </a:r>
                <a:r>
                  <a:rPr lang="en-US" altLang="ko-KR" sz="1400">
                    <a:sym typeface="Wingdings" panose="05000000000000000000" pitchFamily="2" charset="2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400"/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400" baseline="-25000"/>
                              <m:t>1  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400"/>
                              <m:t>λ</m:t>
                            </m:r>
                            <m:r>
                              <a:rPr lang="en-US" altLang="ko-KR" sz="14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400">
                    <a:sym typeface="Wingdings" panose="05000000000000000000" pitchFamily="2" charset="2"/>
                  </a:rPr>
                  <a:t>P</a:t>
                </a:r>
                <a:r>
                  <a:rPr lang="en-US" altLang="ko-KR" sz="1400" baseline="30000">
                    <a:sym typeface="Wingdings" panose="05000000000000000000" pitchFamily="2" charset="2"/>
                  </a:rPr>
                  <a:t>T</a:t>
                </a:r>
                <a:r>
                  <a:rPr lang="en-US" altLang="ko-KR" sz="1400">
                    <a:sym typeface="Wingdings" panose="05000000000000000000" pitchFamily="2" charset="2"/>
                  </a:rPr>
                  <a:t> </a:t>
                </a:r>
                <a:r>
                  <a:rPr lang="en-US" altLang="ko-KR" sz="140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/>
                      <m:t>λ</m:t>
                    </m:r>
                    <m:r>
                      <m:rPr>
                        <m:nor/>
                      </m:rPr>
                      <a:rPr lang="en-US" altLang="ko-KR" sz="1400" baseline="-25000"/>
                      <m:t>1</m:t>
                    </m:r>
                  </m:oMath>
                </a14:m>
                <a:r>
                  <a:rPr lang="en-US" altLang="ko-KR" sz="1400" smtClean="0">
                    <a:sym typeface="Wingdings" panose="05000000000000000000" pitchFamily="2" charset="2"/>
                  </a:rPr>
                  <a:t> u</a:t>
                </a:r>
                <a:r>
                  <a:rPr lang="en-US" altLang="ko-KR" sz="1400" baseline="-25000" smtClean="0">
                    <a:sym typeface="Wingdings" panose="05000000000000000000" pitchFamily="2" charset="2"/>
                  </a:rPr>
                  <a:t>1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u</a:t>
                </a:r>
                <a:r>
                  <a:rPr lang="en-US" altLang="ko-KR" sz="1400" baseline="-25000" smtClean="0">
                    <a:sym typeface="Wingdings" panose="05000000000000000000" pitchFamily="2" charset="2"/>
                  </a:rPr>
                  <a:t>1</a:t>
                </a:r>
                <a:r>
                  <a:rPr lang="en-US" altLang="ko-KR" sz="1400" baseline="30000" smtClean="0">
                    <a:sym typeface="Wingdings" panose="05000000000000000000" pitchFamily="2" charset="2"/>
                  </a:rPr>
                  <a:t>T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/>
                      <m:t>λ</m:t>
                    </m:r>
                  </m:oMath>
                </a14:m>
                <a:r>
                  <a:rPr lang="en-US" altLang="ko-KR" sz="1400" baseline="-25000" smtClean="0">
                    <a:sym typeface="Wingdings" panose="05000000000000000000" pitchFamily="2" charset="2"/>
                  </a:rPr>
                  <a:t>2</a:t>
                </a:r>
                <a:r>
                  <a:rPr lang="en-US" altLang="ko-KR" sz="1400">
                    <a:sym typeface="Wingdings" panose="05000000000000000000" pitchFamily="2" charset="2"/>
                  </a:rPr>
                  <a:t> 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u</a:t>
                </a:r>
                <a:r>
                  <a:rPr lang="en-US" altLang="ko-KR" sz="1400" baseline="-25000" smtClean="0">
                    <a:sym typeface="Wingdings" panose="05000000000000000000" pitchFamily="2" charset="2"/>
                  </a:rPr>
                  <a:t>2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u</a:t>
                </a:r>
                <a:r>
                  <a:rPr lang="en-US" altLang="ko-KR" sz="1400" baseline="-25000" smtClean="0">
                    <a:sym typeface="Wingdings" panose="05000000000000000000" pitchFamily="2" charset="2"/>
                  </a:rPr>
                  <a:t>2</a:t>
                </a:r>
                <a:r>
                  <a:rPr lang="en-US" altLang="ko-KR" sz="1400" baseline="30000" smtClean="0">
                    <a:sym typeface="Wingdings" panose="05000000000000000000" pitchFamily="2" charset="2"/>
                  </a:rPr>
                  <a:t>T</a:t>
                </a:r>
                <a:r>
                  <a:rPr lang="en-US" altLang="ko-KR" sz="1400" smtClean="0">
                    <a:sym typeface="Wingdings" panose="05000000000000000000" pitchFamily="2" charset="2"/>
                  </a:rPr>
                  <a:t> </a:t>
                </a:r>
                <a:endParaRPr lang="en-US" altLang="ko-KR" sz="140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653136"/>
                <a:ext cx="3186642" cy="904222"/>
              </a:xfrm>
              <a:prstGeom prst="rect">
                <a:avLst/>
              </a:prstGeom>
              <a:blipFill>
                <a:blip r:embed="rId5"/>
                <a:stretch>
                  <a:fillRect l="-575" t="-671" b="-2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457200" y="5589240"/>
            <a:ext cx="4894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smtClean="0">
                <a:sym typeface="Wingdings" panose="05000000000000000000" pitchFamily="2" charset="2"/>
              </a:rPr>
              <a:t></a:t>
            </a:r>
            <a:r>
              <a:rPr lang="en-US" altLang="ko-KR" sz="1200" i="1">
                <a:sym typeface="Wingdings" panose="05000000000000000000" pitchFamily="2" charset="2"/>
              </a:rPr>
              <a:t> </a:t>
            </a:r>
            <a:r>
              <a:rPr lang="ko-KR" altLang="en-US" sz="1200" i="1" smtClean="0">
                <a:sym typeface="Wingdings" panose="05000000000000000000" pitchFamily="2" charset="2"/>
              </a:rPr>
              <a:t>가장 교유값이 큰 항 만을 남기면 데이터압축으로 활용할 수 있다</a:t>
            </a:r>
            <a:endParaRPr lang="ko-KR" altLang="en-US" sz="1200" i="1"/>
          </a:p>
        </p:txBody>
      </p:sp>
      <p:sp>
        <p:nvSpPr>
          <p:cNvPr id="23" name="직사각형 22"/>
          <p:cNvSpPr/>
          <p:nvPr/>
        </p:nvSpPr>
        <p:spPr>
          <a:xfrm>
            <a:off x="467544" y="6192757"/>
            <a:ext cx="7117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smtClean="0">
                <a:sym typeface="Wingdings" panose="05000000000000000000" pitchFamily="2" charset="2"/>
              </a:rPr>
              <a:t>고유벡터가 직교일 필요충분조건은 행렬 </a:t>
            </a:r>
            <a:r>
              <a:rPr lang="en-US" altLang="ko-KR" sz="1400" u="sng" smtClean="0">
                <a:sym typeface="Wingdings" panose="05000000000000000000" pitchFamily="2" charset="2"/>
              </a:rPr>
              <a:t>A </a:t>
            </a:r>
            <a:r>
              <a:rPr lang="ko-KR" altLang="en-US" sz="1400" u="sng" smtClean="0">
                <a:sym typeface="Wingdings" panose="05000000000000000000" pitchFamily="2" charset="2"/>
              </a:rPr>
              <a:t>가 대칭행렬</a:t>
            </a:r>
            <a:r>
              <a:rPr lang="en-US" altLang="ko-KR" sz="1400" u="sng" smtClean="0">
                <a:sym typeface="Wingdings" panose="05000000000000000000" pitchFamily="2" charset="2"/>
              </a:rPr>
              <a:t>(Symmetric matrix)</a:t>
            </a:r>
            <a:r>
              <a:rPr lang="ko-KR" altLang="en-US" sz="1400" u="sng" smtClean="0">
                <a:sym typeface="Wingdings" panose="05000000000000000000" pitchFamily="2" charset="2"/>
              </a:rPr>
              <a:t>인 경우이다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507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고유벡터의 의미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8139" y="1929554"/>
            <a:ext cx="57999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데이터를 가장 잘 표현하는 좌표로 변환할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물리학과 공학에서 응용사례가 아주 많다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이미지나 데이터 압축에 사용된다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데이터 속성들의 분산</a:t>
            </a:r>
            <a:r>
              <a:rPr lang="en-US" altLang="ko-KR" smtClean="0"/>
              <a:t>/</a:t>
            </a:r>
            <a:r>
              <a:rPr lang="ko-KR" altLang="en-US" smtClean="0"/>
              <a:t>공분산</a:t>
            </a:r>
            <a:r>
              <a:rPr lang="en-US" altLang="ko-KR" smtClean="0"/>
              <a:t>/</a:t>
            </a:r>
            <a:r>
              <a:rPr lang="ko-KR" altLang="en-US" smtClean="0"/>
              <a:t>상관관계와 관련있다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개념적으로는 세상의 대칭성과 관련있다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4653136"/>
            <a:ext cx="5787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1"/>
                </a:solidFill>
              </a:rPr>
              <a:t>(</a:t>
            </a:r>
            <a:r>
              <a:rPr lang="ko-KR" altLang="en-US" sz="1400" i="1" smtClean="0">
                <a:solidFill>
                  <a:schemeClr val="accent1"/>
                </a:solidFill>
              </a:rPr>
              <a:t>참고</a:t>
            </a:r>
            <a:r>
              <a:rPr lang="en-US" altLang="ko-KR" sz="1400" i="1" smtClean="0">
                <a:solidFill>
                  <a:schemeClr val="accent1"/>
                </a:solidFill>
              </a:rPr>
              <a:t>) </a:t>
            </a:r>
            <a:r>
              <a:rPr lang="ko-KR" altLang="en-US" sz="1400" i="1" smtClean="0">
                <a:solidFill>
                  <a:schemeClr val="accent1"/>
                </a:solidFill>
              </a:rPr>
              <a:t>데이터 </a:t>
            </a:r>
            <a:r>
              <a:rPr lang="en-US" altLang="ko-KR" sz="1400" i="1" smtClean="0">
                <a:solidFill>
                  <a:schemeClr val="accent1"/>
                </a:solidFill>
              </a:rPr>
              <a:t>A</a:t>
            </a:r>
            <a:r>
              <a:rPr lang="ko-KR" altLang="en-US" sz="1400" i="1" smtClean="0">
                <a:solidFill>
                  <a:schemeClr val="accent1"/>
                </a:solidFill>
              </a:rPr>
              <a:t>가 여러 개의 속성</a:t>
            </a:r>
            <a:r>
              <a:rPr lang="en-US" altLang="ko-KR" sz="1400" i="1" smtClean="0">
                <a:solidFill>
                  <a:schemeClr val="accent1"/>
                </a:solidFill>
              </a:rPr>
              <a:t>(</a:t>
            </a:r>
            <a:r>
              <a:rPr lang="ko-KR" altLang="en-US" sz="1400" i="1" smtClean="0">
                <a:solidFill>
                  <a:schemeClr val="accent1"/>
                </a:solidFill>
              </a:rPr>
              <a:t>열</a:t>
            </a:r>
            <a:r>
              <a:rPr lang="en-US" altLang="ko-KR" sz="1400" i="1" smtClean="0">
                <a:solidFill>
                  <a:schemeClr val="accent1"/>
                </a:solidFill>
              </a:rPr>
              <a:t>)</a:t>
            </a:r>
            <a:r>
              <a:rPr lang="ko-KR" altLang="en-US" sz="1400" i="1" smtClean="0">
                <a:solidFill>
                  <a:schemeClr val="accent1"/>
                </a:solidFill>
              </a:rPr>
              <a:t>을 가질때</a:t>
            </a:r>
            <a:r>
              <a:rPr lang="en-US" altLang="ko-KR" sz="1400" i="1" smtClean="0">
                <a:solidFill>
                  <a:schemeClr val="accent1"/>
                </a:solidFill>
              </a:rPr>
              <a:t>,</a:t>
            </a:r>
          </a:p>
          <a:p>
            <a:r>
              <a:rPr lang="en-US" altLang="ko-KR" sz="1400" i="1" smtClean="0">
                <a:solidFill>
                  <a:schemeClr val="accent1"/>
                </a:solidFill>
              </a:rPr>
              <a:t>A</a:t>
            </a:r>
            <a:r>
              <a:rPr lang="en-US" altLang="ko-KR" sz="1400" i="1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i="1" smtClean="0">
                <a:solidFill>
                  <a:schemeClr val="accent1"/>
                </a:solidFill>
              </a:rPr>
              <a:t>A </a:t>
            </a:r>
            <a:r>
              <a:rPr lang="ko-KR" altLang="en-US" sz="1400" i="1" smtClean="0">
                <a:solidFill>
                  <a:schemeClr val="accent1"/>
                </a:solidFill>
              </a:rPr>
              <a:t>는 각 속성의 분산과 공분산의 값을 가진다</a:t>
            </a:r>
            <a:r>
              <a:rPr lang="en-US" altLang="ko-KR" sz="1400" i="1" smtClean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1400" i="1" smtClean="0">
                <a:solidFill>
                  <a:schemeClr val="accent1"/>
                </a:solidFill>
              </a:rPr>
              <a:t>그런데 </a:t>
            </a:r>
            <a:r>
              <a:rPr lang="en-US" altLang="ko-KR" sz="1400" i="1" smtClean="0">
                <a:solidFill>
                  <a:schemeClr val="accent1"/>
                </a:solidFill>
              </a:rPr>
              <a:t>A</a:t>
            </a:r>
            <a:r>
              <a:rPr lang="en-US" altLang="ko-KR" sz="1400" i="1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i="1" smtClean="0">
                <a:solidFill>
                  <a:schemeClr val="accent1"/>
                </a:solidFill>
              </a:rPr>
              <a:t>A </a:t>
            </a:r>
            <a:r>
              <a:rPr lang="ko-KR" altLang="en-US" sz="1400" i="1" smtClean="0">
                <a:solidFill>
                  <a:schemeClr val="accent1"/>
                </a:solidFill>
              </a:rPr>
              <a:t>는 반드시 정규직교좌표계를 이루는 고유벡터들을 가진다</a:t>
            </a:r>
            <a:r>
              <a:rPr lang="en-US" altLang="ko-KR" sz="1400" i="1" smtClean="0">
                <a:solidFill>
                  <a:schemeClr val="accent1"/>
                </a:solidFill>
              </a:rPr>
              <a:t>.</a:t>
            </a:r>
            <a:endParaRPr lang="ko-KR" altLang="en-US" sz="14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6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행렬의 기하학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3212976"/>
                <a:ext cx="2366289" cy="1003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ko-KR" altLang="en-US" i="0" smtClean="0"/>
                  <a:t>|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b="0" i="0" smtClean="0"/>
                  <a:t>|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i="0" smtClean="0"/>
                  <a:t>a∙b a</a:t>
                </a:r>
                <a:r>
                  <a:rPr lang="ko-KR" altLang="en-US" smtClean="0"/>
                  <a:t>ㆍ</a:t>
                </a:r>
                <a:r>
                  <a:rPr lang="en-US" altLang="ko-KR" b="0" i="0" smtClean="0"/>
                  <a:t>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ko-KR" altLang="en-US"/>
                        <m:t>ㆍ</m:t>
                      </m:r>
                    </m:oMath>
                  </m:oMathPara>
                </a14:m>
                <a:endParaRPr lang="en-US" altLang="ko-KR" b="0" i="0" smtClean="0"/>
              </a:p>
              <a:p>
                <a:r>
                  <a:rPr lang="ko-KR" altLang="en-US" b="0" i="0" smtClean="0"/>
                  <a:t>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1+3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1+2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2366289" cy="1003993"/>
              </a:xfrm>
              <a:prstGeom prst="rect">
                <a:avLst/>
              </a:prstGeom>
              <a:blipFill>
                <a:blip r:embed="rId2"/>
                <a:stretch>
                  <a:fillRect l="-773" t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187755" y="4576825"/>
                <a:ext cx="1875129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ra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altLang="ko-KR" smtClean="0"/>
                  <a:t>ssdfsf</a:t>
                </a:r>
                <a:endParaRPr lang="ko-KR" altLang="en-US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55" y="4576825"/>
                <a:ext cx="1875129" cy="485454"/>
              </a:xfrm>
              <a:prstGeom prst="rect">
                <a:avLst/>
              </a:prstGeom>
              <a:blipFill>
                <a:blip r:embed="rId3"/>
                <a:stretch>
                  <a:fillRect r="-1954" b="-6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07704" y="1340768"/>
                <a:ext cx="4303101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340768"/>
                <a:ext cx="4303101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55976" y="3356992"/>
                <a:ext cx="201382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sdfsfs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ra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356992"/>
                <a:ext cx="2013821" cy="410369"/>
              </a:xfrm>
              <a:prstGeom prst="rect">
                <a:avLst/>
              </a:prstGeom>
              <a:blipFill>
                <a:blip r:embed="rId5"/>
                <a:stretch>
                  <a:fillRect l="-2727" t="-8955" r="-13333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139952" y="486916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α θ × a</a:t>
            </a:r>
            <a:r>
              <a:rPr lang="ko-KR" altLang="en-US" smtClean="0"/>
              <a:t>ㆍ</a:t>
            </a:r>
            <a:r>
              <a:rPr lang="en-US" altLang="ko-KR" smtClean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14800" y="2972894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+mj-ea"/>
                            </a:rPr>
                            <m:t>a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2894"/>
                <a:ext cx="245260" cy="276999"/>
              </a:xfrm>
              <a:prstGeom prst="rect">
                <a:avLst/>
              </a:prstGeom>
              <a:blipFill>
                <a:blip r:embed="rId6"/>
                <a:stretch>
                  <a:fillRect l="-7500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537505" y="2262250"/>
                <a:ext cx="602536" cy="410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505" y="2262250"/>
                <a:ext cx="602536" cy="410305"/>
              </a:xfrm>
              <a:prstGeom prst="rect">
                <a:avLst/>
              </a:prstGeom>
              <a:blipFill>
                <a:blip r:embed="rId7"/>
                <a:stretch>
                  <a:fillRect t="-8955" r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16216" y="4941168"/>
                <a:ext cx="1534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941168"/>
                <a:ext cx="1534523" cy="369332"/>
              </a:xfrm>
              <a:prstGeom prst="rect">
                <a:avLst/>
              </a:prstGeom>
              <a:blipFill>
                <a:blip r:embed="rId8"/>
                <a:stretch>
                  <a:fillRect t="-20000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71600" y="836712"/>
                <a:ext cx="570797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836712"/>
                <a:ext cx="570797" cy="404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33318" y="2317965"/>
                <a:ext cx="1861151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∗2</m:t>
                          </m:r>
                        </m:e>
                      </m:ra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18" y="2317965"/>
                <a:ext cx="1861151" cy="410305"/>
              </a:xfrm>
              <a:prstGeom prst="rect">
                <a:avLst/>
              </a:prstGeom>
              <a:blipFill>
                <a:blip r:embed="rId10"/>
                <a:stretch>
                  <a:fillRect t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79712" y="5805264"/>
                <a:ext cx="1391984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ra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𝑑𝑙𝑘𝑓𝑗𝑠𝑙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805264"/>
                <a:ext cx="1391984" cy="6560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444208" y="2877707"/>
                <a:ext cx="886846" cy="638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2877707"/>
                <a:ext cx="886846" cy="6387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3542018" y="5473762"/>
                <a:ext cx="112774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018" y="5473762"/>
                <a:ext cx="1127745" cy="9727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200105" y="5710019"/>
                <a:ext cx="27061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0</a:t>
                </a:r>
                <a:endParaRPr lang="ko-KR" altLang="en-US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105" y="5710019"/>
                <a:ext cx="2706190" cy="646331"/>
              </a:xfrm>
              <a:prstGeom prst="rect">
                <a:avLst/>
              </a:prstGeom>
              <a:blipFill>
                <a:blip r:embed="rId14"/>
                <a:stretch>
                  <a:fillRect t="-2830" r="-225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오른쪽 화살표 19"/>
          <p:cNvSpPr/>
          <p:nvPr/>
        </p:nvSpPr>
        <p:spPr>
          <a:xfrm>
            <a:off x="601793" y="258985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8024" y="238969"/>
                <a:ext cx="2229200" cy="70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  <m:sup/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ijk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38969"/>
                <a:ext cx="2229200" cy="7069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웃는 얼굴 20"/>
          <p:cNvSpPr/>
          <p:nvPr/>
        </p:nvSpPr>
        <p:spPr>
          <a:xfrm>
            <a:off x="7812360" y="454098"/>
            <a:ext cx="737925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3759510" y="4196648"/>
                <a:ext cx="864531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10" y="4196648"/>
                <a:ext cx="864531" cy="6646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7930540" y="424150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λ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09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기본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314575"/>
            <a:ext cx="69532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깊게 생각해 볼 것들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평행한 벡터와 평행하지 않은 벡터는 어떤 특징과 차이가 있을까</a:t>
            </a:r>
            <a:r>
              <a:rPr lang="en-US" altLang="ko-KR" sz="2000" smtClean="0"/>
              <a:t>?</a:t>
            </a:r>
          </a:p>
          <a:p>
            <a:endParaRPr lang="en-US" altLang="ko-KR" sz="2000"/>
          </a:p>
          <a:p>
            <a:r>
              <a:rPr lang="ko-KR" altLang="en-US" sz="2000" smtClean="0"/>
              <a:t>평행하지 않은 두 벡터가 있을 때</a:t>
            </a:r>
            <a:r>
              <a:rPr lang="en-US" altLang="ko-KR" sz="2000" smtClean="0"/>
              <a:t>, </a:t>
            </a:r>
            <a:r>
              <a:rPr lang="ko-KR" altLang="en-US" sz="2000" smtClean="0"/>
              <a:t>이 두 벡터로 평면상의 모든 점을 표현할 수 있을까</a:t>
            </a:r>
            <a:r>
              <a:rPr lang="en-US" altLang="ko-KR" sz="2000" smtClean="0"/>
              <a:t>?</a:t>
            </a:r>
          </a:p>
          <a:p>
            <a:endParaRPr lang="en-US" altLang="ko-KR" sz="2000"/>
          </a:p>
          <a:p>
            <a:r>
              <a:rPr lang="ko-KR" altLang="en-US" sz="2000" smtClean="0"/>
              <a:t>대기 중 한 위치의 온도와 바람방향은 벡터로 표시할 수 있을까</a:t>
            </a:r>
            <a:r>
              <a:rPr lang="en-US" altLang="ko-KR" sz="2000" smtClean="0"/>
              <a:t>?</a:t>
            </a:r>
          </a:p>
          <a:p>
            <a:endParaRPr lang="en-US" altLang="ko-KR" sz="2000"/>
          </a:p>
          <a:p>
            <a:r>
              <a:rPr lang="ko-KR" altLang="en-US" sz="2000" smtClean="0"/>
              <a:t>나의 중간고사 성적은 벡터인가</a:t>
            </a:r>
            <a:r>
              <a:rPr lang="en-US" altLang="ko-KR" sz="2000" smtClean="0"/>
              <a:t>?</a:t>
            </a:r>
            <a:endParaRPr lang="en-US" altLang="ko-KR" sz="2000"/>
          </a:p>
          <a:p>
            <a:pPr lvl="1"/>
            <a:r>
              <a:rPr lang="ko-KR" altLang="en-US" sz="1600" smtClean="0"/>
              <a:t>딥러닝에서 사용하는 고양이 사진도 벡터인가</a:t>
            </a:r>
            <a:r>
              <a:rPr lang="en-US" altLang="ko-KR" sz="1600" smtClean="0"/>
              <a:t>?</a:t>
            </a:r>
            <a:endParaRPr lang="en-US" altLang="ko-KR" sz="1600"/>
          </a:p>
          <a:p>
            <a:pPr lvl="1"/>
            <a:r>
              <a:rPr lang="ko-KR" altLang="en-US" sz="1600" smtClean="0"/>
              <a:t>결국 모든 데이터는 벡터인가</a:t>
            </a:r>
            <a:r>
              <a:rPr lang="en-US" altLang="ko-KR" sz="1600" smtClean="0"/>
              <a:t>?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7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직교 좌표계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2077988" cy="2160242"/>
          </a:xfrm>
          <a:prstGeom prst="rect">
            <a:avLst/>
          </a:prstGeom>
        </p:spPr>
      </p:pic>
      <p:pic>
        <p:nvPicPr>
          <p:cNvPr id="5132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56" y="1551933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57200" y="4049263"/>
            <a:ext cx="8229600" cy="1391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직교 좌표계 </a:t>
            </a:r>
            <a:r>
              <a:rPr lang="en-US" altLang="ko-KR" sz="1600" smtClean="0"/>
              <a:t>(Orthogonal Coordinates)</a:t>
            </a:r>
          </a:p>
          <a:p>
            <a:r>
              <a:rPr lang="ko-KR" altLang="en-US" sz="1600" smtClean="0"/>
              <a:t>표준단위벡터 </a:t>
            </a:r>
            <a:r>
              <a:rPr lang="en-US" altLang="ko-KR" sz="1600" smtClean="0"/>
              <a:t>(Standard Unit Vector)</a:t>
            </a:r>
            <a:endParaRPr lang="en-US" altLang="ko-KR" sz="1600"/>
          </a:p>
          <a:p>
            <a:pPr lvl="1"/>
            <a:r>
              <a:rPr lang="ko-KR" altLang="en-US" sz="1200" smtClean="0"/>
              <a:t>공간 상의 모든 점들을 표준단위벡터들의 합성으로 표현할 수 있다</a:t>
            </a:r>
            <a:endParaRPr lang="en-US" altLang="ko-KR" sz="1200"/>
          </a:p>
          <a:p>
            <a:pPr lvl="1"/>
            <a:r>
              <a:rPr lang="ko-KR" altLang="en-US" sz="1200" smtClean="0"/>
              <a:t>즉</a:t>
            </a:r>
            <a:r>
              <a:rPr lang="en-US" altLang="ko-KR" sz="1200" smtClean="0"/>
              <a:t>, </a:t>
            </a:r>
            <a:r>
              <a:rPr lang="ko-KR" altLang="en-US" sz="1200" smtClean="0"/>
              <a:t>모든 벡터들을 표준단위벡터로 나타낼 수 있다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708646" y="5469807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= (3, 2) = 3 i + 2 j  = 3*(1,0) + 2*(0,1) </a:t>
            </a:r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40241" y="546980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364830" y="546980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940894" y="546980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8646" y="5973863"/>
            <a:ext cx="658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= (1, 2, 3) = i + 2 j + 3 k  = (1,0,0) + 2*(0,1,0) + 3*(0,0,1)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40241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364830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000481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588966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2" y="1705667"/>
            <a:ext cx="2077988" cy="2160242"/>
          </a:xfrm>
          <a:prstGeom prst="rect">
            <a:avLst/>
          </a:prstGeom>
        </p:spPr>
      </p:pic>
      <p:pic>
        <p:nvPicPr>
          <p:cNvPr id="25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890" y="1556792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6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거리 </a:t>
            </a:r>
            <a:r>
              <a:rPr lang="en-US" altLang="ko-KR" smtClean="0"/>
              <a:t>(distance)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95008" y="2142285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54259" y="176485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185854" y="176485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360145" y="240185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209637" y="2142285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endCxn id="41" idx="3"/>
          </p:cNvCxnSpPr>
          <p:nvPr/>
        </p:nvCxnSpPr>
        <p:spPr>
          <a:xfrm flipV="1">
            <a:off x="4823304" y="2339683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830245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182173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539653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137332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296387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074774" y="240185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endCxn id="48" idx="3"/>
          </p:cNvCxnSpPr>
          <p:nvPr/>
        </p:nvCxnSpPr>
        <p:spPr>
          <a:xfrm flipV="1">
            <a:off x="4837187" y="2599256"/>
            <a:ext cx="1271455" cy="70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21664" y="1696717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A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437421" y="2029530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662256" y="2276872"/>
            <a:ext cx="749504" cy="25957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881143" y="2059674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d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047440" y="202625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179035" y="20262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359138" y="2276872"/>
            <a:ext cx="749504" cy="2595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13251" y="2059674"/>
            <a:ext cx="82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a-b</a:t>
            </a:r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5557267" y="214228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5818995" y="21341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화살표 12"/>
          <p:cNvSpPr/>
          <p:nvPr/>
        </p:nvSpPr>
        <p:spPr>
          <a:xfrm>
            <a:off x="3397027" y="2204864"/>
            <a:ext cx="432048" cy="64807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55576" y="4149342"/>
            <a:ext cx="661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거리  </a:t>
            </a:r>
            <a:r>
              <a:rPr lang="en-US" altLang="ko-KR" smtClean="0"/>
              <a:t>d =  a  - b   = (a1,a2) – (b1,b2) = (a1-b1,a2-b2) </a:t>
            </a:r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2627784" y="414934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62778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4786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097830" y="414934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70790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478317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724128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7236296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67744" y="4571836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= √[(a1-b1)^2 + (a2-b2)^2]</a:t>
            </a: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54" y="4869160"/>
            <a:ext cx="5047326" cy="1005522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55576" y="5217135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 거리</a:t>
            </a: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99863" y="5949280"/>
            <a:ext cx="5216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거리는 항상 양수값이다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4</a:t>
            </a:r>
            <a:r>
              <a:rPr lang="ko-KR" altLang="en-US" smtClean="0"/>
              <a:t>차원</a:t>
            </a:r>
            <a:r>
              <a:rPr lang="en-US" altLang="ko-KR" smtClean="0"/>
              <a:t>, 5</a:t>
            </a:r>
            <a:r>
              <a:rPr lang="ko-KR" altLang="en-US" smtClean="0"/>
              <a:t>차원에서의 거리도 정의할 수 있을까</a:t>
            </a:r>
            <a:r>
              <a:rPr lang="en-US" altLang="ko-KR" smtClean="0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데이터에서의 거리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국어와 영어 성적이 다음과 같다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영희 </a:t>
            </a:r>
            <a:r>
              <a:rPr lang="en-US" altLang="ko-KR" sz="1800" smtClean="0"/>
              <a:t>: </a:t>
            </a:r>
            <a:r>
              <a:rPr lang="ko-KR" altLang="en-US" sz="1800"/>
              <a:t>국</a:t>
            </a:r>
            <a:r>
              <a:rPr lang="ko-KR" altLang="en-US" sz="1800" smtClean="0"/>
              <a:t>어 </a:t>
            </a:r>
            <a:r>
              <a:rPr lang="en-US" altLang="ko-KR" sz="1800" smtClean="0"/>
              <a:t>9</a:t>
            </a:r>
            <a:r>
              <a:rPr lang="ko-KR" altLang="en-US" sz="1800" smtClean="0"/>
              <a:t>점</a:t>
            </a:r>
            <a:r>
              <a:rPr lang="en-US" altLang="ko-KR" sz="1800" smtClean="0"/>
              <a:t>, </a:t>
            </a:r>
            <a:r>
              <a:rPr lang="ko-KR" altLang="en-US" sz="1800" smtClean="0"/>
              <a:t>영어 </a:t>
            </a:r>
            <a:r>
              <a:rPr lang="en-US" altLang="ko-KR" sz="1800" smtClean="0"/>
              <a:t>7</a:t>
            </a:r>
            <a:r>
              <a:rPr lang="ko-KR" altLang="en-US" sz="1800" smtClean="0"/>
              <a:t>점</a:t>
            </a:r>
            <a:endParaRPr lang="en-US" altLang="ko-KR" sz="1800" smtClean="0"/>
          </a:p>
          <a:p>
            <a:pPr lvl="1"/>
            <a:r>
              <a:rPr lang="ko-KR" altLang="en-US" sz="1800" smtClean="0"/>
              <a:t>철수 </a:t>
            </a:r>
            <a:r>
              <a:rPr lang="en-US" altLang="ko-KR" sz="1800" smtClean="0"/>
              <a:t>: </a:t>
            </a:r>
            <a:r>
              <a:rPr lang="ko-KR" altLang="en-US" sz="1800" smtClean="0"/>
              <a:t>국어 </a:t>
            </a:r>
            <a:r>
              <a:rPr lang="en-US" altLang="ko-KR" sz="1800" smtClean="0"/>
              <a:t>8</a:t>
            </a:r>
            <a:r>
              <a:rPr lang="ko-KR" altLang="en-US" sz="1800" smtClean="0"/>
              <a:t>점</a:t>
            </a:r>
            <a:r>
              <a:rPr lang="en-US" altLang="ko-KR" sz="1800" smtClean="0"/>
              <a:t>, </a:t>
            </a:r>
            <a:r>
              <a:rPr lang="ko-KR" altLang="en-US" sz="1800" smtClean="0"/>
              <a:t>영어 </a:t>
            </a:r>
            <a:r>
              <a:rPr lang="en-US" altLang="ko-KR" sz="1800" smtClean="0"/>
              <a:t>9</a:t>
            </a:r>
            <a:r>
              <a:rPr lang="ko-KR" altLang="en-US" sz="1800" smtClean="0"/>
              <a:t>점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영희와 철수의 성적에서의 거리는</a:t>
            </a:r>
            <a:r>
              <a:rPr lang="en-US" altLang="ko-KR" sz="1600" smtClean="0"/>
              <a:t>?</a:t>
            </a:r>
          </a:p>
          <a:p>
            <a:pPr lvl="1"/>
            <a:endParaRPr lang="en-US" altLang="ko-KR" sz="1600"/>
          </a:p>
          <a:p>
            <a:r>
              <a:rPr lang="en-US" altLang="ko-KR" sz="2000" smtClean="0"/>
              <a:t>100*100 </a:t>
            </a:r>
            <a:r>
              <a:rPr lang="ko-KR" altLang="en-US" sz="2000" smtClean="0"/>
              <a:t>픽셀의 개와 고양이 사진이 있다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이 두 사진간의 거리는</a:t>
            </a:r>
            <a:r>
              <a:rPr lang="en-US" altLang="ko-KR" sz="1600" smtClean="0"/>
              <a:t>?</a:t>
            </a:r>
          </a:p>
          <a:p>
            <a:pPr lvl="1"/>
            <a:endParaRPr lang="en-US" altLang="ko-KR" sz="1600"/>
          </a:p>
          <a:p>
            <a:r>
              <a:rPr lang="ko-KR" altLang="en-US" sz="2000" smtClean="0"/>
              <a:t>철수와 영희의 성적을 좌표평면에 그려보자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학생을 </a:t>
            </a:r>
            <a:r>
              <a:rPr lang="en-US" altLang="ko-KR" sz="1600" smtClean="0"/>
              <a:t>10</a:t>
            </a:r>
            <a:r>
              <a:rPr lang="ko-KR" altLang="en-US" sz="1600" smtClean="0"/>
              <a:t>명 더 추가해 보시오</a:t>
            </a:r>
            <a:endParaRPr lang="en-US" altLang="ko-KR" sz="1600" smtClean="0"/>
          </a:p>
          <a:p>
            <a:pPr lvl="1"/>
            <a:r>
              <a:rPr lang="ko-KR" altLang="en-US" sz="1600" smtClean="0"/>
              <a:t>모든 학생들을 대표하는 직선을 하나 그려보시오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곱셈 </a:t>
            </a:r>
            <a:r>
              <a:rPr lang="en-US" altLang="ko-KR" smtClean="0"/>
              <a:t>- </a:t>
            </a:r>
            <a:r>
              <a:rPr lang="ko-KR" altLang="en-US" smtClean="0"/>
              <a:t>내적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smtClean="0"/>
              <a:t>내적 </a:t>
            </a:r>
            <a:r>
              <a:rPr lang="en-US" altLang="ko-KR" sz="1600" smtClean="0"/>
              <a:t>: dot product, scalar product, inner product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Dot Product - A Plus Top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98886"/>
            <a:ext cx="23336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39952" y="25649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평행할 때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173" y="256555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95768" y="2565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01536" y="256555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ab 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033131" y="2565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2" y="29969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반대방향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4173" y="299760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495768" y="2997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1536" y="2997604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- ab 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033131" y="2997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39952" y="34351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직교할 때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64173" y="343584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495768" y="3435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01536" y="343584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0 </a:t>
            </a:r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033131" y="3435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94277" y="465123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925872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31640" y="46512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 = </a:t>
            </a:r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463235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15377" y="465123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∙</a:t>
            </a:r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146972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2740" y="465123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684335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좌표에서의 내적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1565" y="4161854"/>
            <a:ext cx="5091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 = ab cos(k2-k1)</a:t>
            </a:r>
          </a:p>
          <a:p>
            <a:r>
              <a:rPr lang="en-US" altLang="ko-KR"/>
              <a:t> </a:t>
            </a:r>
            <a:r>
              <a:rPr lang="en-US" altLang="ko-KR" smtClean="0"/>
              <a:t> = ab(cos(k2)cos(k1)+sin(k2)sin(k1))</a:t>
            </a:r>
          </a:p>
          <a:p>
            <a:r>
              <a:rPr lang="en-US" altLang="ko-KR"/>
              <a:t> </a:t>
            </a:r>
            <a:r>
              <a:rPr lang="en-US" altLang="ko-KR" smtClean="0"/>
              <a:t> = a cos(k2) </a:t>
            </a:r>
            <a:r>
              <a:rPr lang="ko-KR" altLang="en-US" smtClean="0"/>
              <a:t>* </a:t>
            </a:r>
            <a:r>
              <a:rPr lang="en-US" altLang="ko-KR" smtClean="0"/>
              <a:t>b cos(k1) + a sin(k2) </a:t>
            </a:r>
            <a:r>
              <a:rPr lang="ko-KR" altLang="en-US" smtClean="0"/>
              <a:t>* </a:t>
            </a:r>
            <a:r>
              <a:rPr lang="en-US" altLang="ko-KR" smtClean="0"/>
              <a:t>b sin(k1)</a:t>
            </a:r>
          </a:p>
          <a:p>
            <a:r>
              <a:rPr lang="en-US" altLang="ko-KR"/>
              <a:t> </a:t>
            </a:r>
            <a:r>
              <a:rPr lang="en-US" altLang="ko-KR" smtClean="0"/>
              <a:t> = a1</a:t>
            </a:r>
            <a:r>
              <a:rPr lang="ko-KR" altLang="en-US" smtClean="0"/>
              <a:t>*</a:t>
            </a:r>
            <a:r>
              <a:rPr lang="en-US" altLang="ko-KR" smtClean="0"/>
              <a:t>b1 + a2</a:t>
            </a:r>
            <a:r>
              <a:rPr lang="ko-KR" altLang="en-US" smtClean="0"/>
              <a:t>*</a:t>
            </a:r>
            <a:r>
              <a:rPr lang="en-US" altLang="ko-KR" smtClean="0"/>
              <a:t>b2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11638" y="190886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a=(a1,a2)</a:t>
            </a: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543233" y="190886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567016" y="2286301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endCxn id="36" idx="3"/>
          </p:cNvCxnSpPr>
          <p:nvPr/>
        </p:nvCxnSpPr>
        <p:spPr>
          <a:xfrm flipV="1">
            <a:off x="1180683" y="2483699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187624" y="198884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39552" y="3429000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032" y="335699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94711" y="344154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3766" y="182513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432153" y="2545874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endCxn id="43" idx="3"/>
          </p:cNvCxnSpPr>
          <p:nvPr/>
        </p:nvCxnSpPr>
        <p:spPr>
          <a:xfrm flipV="1">
            <a:off x="1194566" y="2743272"/>
            <a:ext cx="1271455" cy="70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64388" y="248360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b=(b1,b2)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695983" y="2483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378163" y="2961956"/>
            <a:ext cx="402511" cy="472513"/>
          </a:xfrm>
          <a:custGeom>
            <a:avLst/>
            <a:gdLst>
              <a:gd name="connsiteX0" fmla="*/ 0 w 402511"/>
              <a:gd name="connsiteY0" fmla="*/ 0 h 472513"/>
              <a:gd name="connsiteX1" fmla="*/ 275632 w 402511"/>
              <a:gd name="connsiteY1" fmla="*/ 135629 h 472513"/>
              <a:gd name="connsiteX2" fmla="*/ 402511 w 402511"/>
              <a:gd name="connsiteY2" fmla="*/ 472513 h 47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11" h="472513">
                <a:moveTo>
                  <a:pt x="0" y="0"/>
                </a:moveTo>
                <a:cubicBezTo>
                  <a:pt x="104273" y="28438"/>
                  <a:pt x="208547" y="56877"/>
                  <a:pt x="275632" y="135629"/>
                </a:cubicBezTo>
                <a:cubicBezTo>
                  <a:pt x="342717" y="214381"/>
                  <a:pt x="372614" y="343447"/>
                  <a:pt x="402511" y="4725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876926" y="3080084"/>
            <a:ext cx="182139" cy="389386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02159" y="308123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k1</a:t>
            </a: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513640" y="270129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k2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42557" y="42011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74152" y="420110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9920" y="42011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1011515" y="420110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11565" y="590074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 = a1</a:t>
            </a:r>
            <a:r>
              <a:rPr lang="ko-KR" altLang="en-US" smtClean="0"/>
              <a:t>*</a:t>
            </a:r>
            <a:r>
              <a:rPr lang="en-US" altLang="ko-KR" smtClean="0"/>
              <a:t>b1 + a2</a:t>
            </a:r>
            <a:r>
              <a:rPr lang="ko-KR" altLang="en-US" smtClean="0"/>
              <a:t>*</a:t>
            </a:r>
            <a:r>
              <a:rPr lang="en-US" altLang="ko-KR" smtClean="0"/>
              <a:t>b2 + a3</a:t>
            </a:r>
            <a:r>
              <a:rPr lang="ko-KR" altLang="en-US" smtClean="0"/>
              <a:t>*</a:t>
            </a:r>
            <a:r>
              <a:rPr lang="en-US" altLang="ko-KR" smtClean="0"/>
              <a:t>b3</a:t>
            </a: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42557" y="593998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474152" y="59399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79920" y="593998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011515" y="59399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5536" y="550794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추천 교재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최신선형대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060848"/>
            <a:ext cx="2864724" cy="35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54922" y="5713511"/>
            <a:ext cx="317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/>
              <a:t>(</a:t>
            </a:r>
            <a:r>
              <a:rPr lang="ko-KR" altLang="en-US" sz="1400" smtClean="0"/>
              <a:t>원제</a:t>
            </a:r>
            <a:r>
              <a:rPr lang="en-US" altLang="ko-KR" sz="1400" smtClean="0"/>
              <a:t>: Contemporary Linear Algebra)</a:t>
            </a:r>
            <a:endParaRPr lang="ko-KR" altLang="en-US" sz="1400"/>
          </a:p>
        </p:txBody>
      </p:sp>
      <p:sp>
        <p:nvSpPr>
          <p:cNvPr id="29" name="TextBox 28"/>
          <p:cNvSpPr txBox="1"/>
          <p:nvPr/>
        </p:nvSpPr>
        <p:spPr>
          <a:xfrm>
            <a:off x="3457034" y="14847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smtClean="0">
                <a:solidFill>
                  <a:schemeClr val="accent1"/>
                </a:solidFill>
              </a:rPr>
              <a:t>최신선형대수</a:t>
            </a:r>
            <a:endParaRPr lang="ko-KR" altLang="en-US" sz="2800" i="1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4939" y="6303877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/>
              <a:t>※ </a:t>
            </a:r>
            <a:r>
              <a:rPr lang="ko-KR" altLang="en-US" sz="1400" smtClean="0"/>
              <a:t>참고도서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프로그래머를 위한 선형대수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4748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내적을 이용한 벡터 각도 구하기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20072" y="1899543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 = ab cos</a:t>
            </a:r>
            <a:r>
              <a:rPr lang="el-GR" altLang="ko-KR" smtClean="0"/>
              <a:t>θ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= </a:t>
            </a:r>
            <a:r>
              <a:rPr lang="en-US" altLang="ko-KR"/>
              <a:t>a1</a:t>
            </a:r>
            <a:r>
              <a:rPr lang="ko-KR" altLang="en-US"/>
              <a:t>*</a:t>
            </a:r>
            <a:r>
              <a:rPr lang="en-US" altLang="ko-KR"/>
              <a:t>b1 + a2</a:t>
            </a:r>
            <a:r>
              <a:rPr lang="ko-KR" altLang="en-US"/>
              <a:t>*</a:t>
            </a:r>
            <a:r>
              <a:rPr lang="en-US" altLang="ko-KR" smtClean="0"/>
              <a:t>b2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11638" y="190886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a=(a1,a2)</a:t>
            </a: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543233" y="190886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567016" y="2286301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endCxn id="36" idx="3"/>
          </p:cNvCxnSpPr>
          <p:nvPr/>
        </p:nvCxnSpPr>
        <p:spPr>
          <a:xfrm flipV="1">
            <a:off x="1180683" y="2483699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187624" y="198884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39552" y="3429000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032" y="335699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94711" y="344154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3766" y="182513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432153" y="2545874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endCxn id="43" idx="3"/>
          </p:cNvCxnSpPr>
          <p:nvPr/>
        </p:nvCxnSpPr>
        <p:spPr>
          <a:xfrm flipV="1">
            <a:off x="1194566" y="2743272"/>
            <a:ext cx="1271455" cy="70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64388" y="248360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b=(b1,b2)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695983" y="2483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1422215" y="2865565"/>
            <a:ext cx="182139" cy="389386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513640" y="27012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551064" y="1938789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682659" y="193878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88427" y="1938789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5220022" y="193878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5576" y="5153327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cos</a:t>
            </a:r>
            <a:r>
              <a:rPr lang="el-GR" altLang="ko-KR" smtClean="0"/>
              <a:t>θ</a:t>
            </a:r>
            <a:r>
              <a:rPr lang="en-US" altLang="ko-KR" smtClean="0"/>
              <a:t> = (2*3 + 1*4)/(√5 √25) = 10/(5√5) = 2/√5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576" y="4581128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(2,1) </a:t>
            </a:r>
            <a:r>
              <a:rPr lang="ko-KR" altLang="en-US" smtClean="0"/>
              <a:t>과 </a:t>
            </a:r>
            <a:r>
              <a:rPr lang="en-US" altLang="ko-KR" smtClean="0"/>
              <a:t>(3,4) </a:t>
            </a:r>
            <a:r>
              <a:rPr lang="ko-KR" altLang="en-US" smtClean="0"/>
              <a:t>두 벡터의 사이각을 구하시오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551064" y="2725204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cos</a:t>
            </a:r>
            <a:r>
              <a:rPr lang="el-GR" altLang="ko-KR" smtClean="0"/>
              <a:t>θ</a:t>
            </a:r>
            <a:r>
              <a:rPr lang="en-US" altLang="ko-KR" smtClean="0"/>
              <a:t> = (a1*b1 + a2*b2)/(ab)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내적의 분배법칙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62632" y="181206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794227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99995" y="1812062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 b + c ) = a </a:t>
            </a:r>
            <a:r>
              <a:rPr lang="en-US" altLang="ko-KR" smtClean="0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b + b ∙</a:t>
            </a:r>
            <a:r>
              <a:rPr lang="ko-KR" altLang="en-US" smtClean="0"/>
              <a:t> </a:t>
            </a:r>
            <a:r>
              <a:rPr lang="en-US" altLang="ko-KR" smtClean="0"/>
              <a:t>c </a:t>
            </a:r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1331590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835696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390715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771800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275856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635896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near algebra - Questions about distributivity of dot product proof -  Mathematics Stack 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23" y="2708920"/>
            <a:ext cx="37528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140044" y="292494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271639" y="29249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77407" y="2924944"/>
            <a:ext cx="41601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 b + c ) = </a:t>
            </a:r>
            <a:r>
              <a:rPr lang="en-US" altLang="ko-KR" smtClean="0"/>
              <a:t>(a1,a2) ∙</a:t>
            </a:r>
            <a:r>
              <a:rPr lang="ko-KR" altLang="en-US" smtClean="0"/>
              <a:t> </a:t>
            </a:r>
            <a:r>
              <a:rPr lang="en-US" altLang="ko-KR" smtClean="0"/>
              <a:t>[(b1,b2) + (c1,c2)]</a:t>
            </a:r>
          </a:p>
          <a:p>
            <a:r>
              <a:rPr lang="en-US" altLang="ko-KR"/>
              <a:t>     = (a1,a2) </a:t>
            </a:r>
            <a:r>
              <a:rPr lang="en-US" altLang="ko-KR" smtClean="0"/>
              <a:t>∙</a:t>
            </a:r>
            <a:r>
              <a:rPr lang="ko-KR" altLang="en-US"/>
              <a:t> </a:t>
            </a:r>
            <a:r>
              <a:rPr lang="en-US" altLang="ko-KR" smtClean="0"/>
              <a:t>(b1+c1, b2+c2)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(a1b1+a1c1, a2b2+a2c2)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(a1b1, a2b2) + (a1c1, a2c2)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</a:t>
            </a:r>
            <a:r>
              <a:rPr lang="en-US" altLang="ko-KR"/>
              <a:t>a ∙</a:t>
            </a:r>
            <a:r>
              <a:rPr lang="ko-KR" altLang="en-US"/>
              <a:t> </a:t>
            </a:r>
            <a:r>
              <a:rPr lang="en-US" altLang="ko-KR"/>
              <a:t>b + b ∙</a:t>
            </a:r>
            <a:r>
              <a:rPr lang="ko-KR" altLang="en-US"/>
              <a:t> </a:t>
            </a:r>
            <a:r>
              <a:rPr lang="en-US" altLang="ko-KR"/>
              <a:t>c 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809002" y="29249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313108" y="29249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299203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680288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184344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6544384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내적과 표준단위벡터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2" y="1705667"/>
            <a:ext cx="2077988" cy="2160242"/>
          </a:xfrm>
          <a:prstGeom prst="rect">
            <a:avLst/>
          </a:prstGeom>
        </p:spPr>
      </p:pic>
      <p:pic>
        <p:nvPicPr>
          <p:cNvPr id="25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890" y="1556792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199995" y="4005064"/>
            <a:ext cx="350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 ∙</a:t>
            </a:r>
            <a:r>
              <a:rPr lang="ko-KR" altLang="en-US" smtClean="0"/>
              <a:t> </a:t>
            </a:r>
            <a:r>
              <a:rPr lang="en-US" altLang="ko-KR" smtClean="0"/>
              <a:t>i =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j = k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k = 1  (parallel)</a:t>
            </a:r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1166579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1475656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854410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2163487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2594318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2903395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99995" y="4437112"/>
            <a:ext cx="392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 ∙</a:t>
            </a:r>
            <a:r>
              <a:rPr lang="ko-KR" altLang="en-US" smtClean="0"/>
              <a:t> </a:t>
            </a:r>
            <a:r>
              <a:rPr lang="en-US" altLang="ko-KR"/>
              <a:t>j</a:t>
            </a:r>
            <a:r>
              <a:rPr lang="en-US" altLang="ko-KR" smtClean="0"/>
              <a:t> =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/>
              <a:t>k</a:t>
            </a:r>
            <a:r>
              <a:rPr lang="en-US" altLang="ko-KR" smtClean="0"/>
              <a:t> = k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/>
              <a:t>i</a:t>
            </a:r>
            <a:r>
              <a:rPr lang="en-US" altLang="ko-KR" smtClean="0"/>
              <a:t> = 0  (orthogonal)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166579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1475656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1854410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163487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2594318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2903395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199995" y="5517232"/>
            <a:ext cx="5904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r>
              <a:rPr lang="en-US" altLang="ko-KR" smtClean="0"/>
              <a:t> ∙</a:t>
            </a:r>
            <a:r>
              <a:rPr lang="ko-KR" altLang="en-US" smtClean="0"/>
              <a:t> </a:t>
            </a:r>
            <a:r>
              <a:rPr lang="en-US" altLang="ko-KR"/>
              <a:t>b</a:t>
            </a:r>
            <a:r>
              <a:rPr lang="en-US" altLang="ko-KR" smtClean="0"/>
              <a:t> = ( a1 i + a2 j ) ∙ (b1 i + b2 j )</a:t>
            </a:r>
          </a:p>
          <a:p>
            <a:r>
              <a:rPr lang="en-US" altLang="ko-KR"/>
              <a:t>       = a1b1 i ∙</a:t>
            </a:r>
            <a:r>
              <a:rPr lang="ko-KR" altLang="en-US"/>
              <a:t> </a:t>
            </a:r>
            <a:r>
              <a:rPr lang="en-US" altLang="ko-KR"/>
              <a:t>i </a:t>
            </a:r>
            <a:r>
              <a:rPr lang="en-US" altLang="ko-KR" smtClean="0"/>
              <a:t> + a1b2 </a:t>
            </a:r>
            <a:r>
              <a:rPr lang="en-US" altLang="ko-KR"/>
              <a:t>i ∙</a:t>
            </a:r>
            <a:r>
              <a:rPr lang="ko-KR" altLang="en-US"/>
              <a:t> </a:t>
            </a:r>
            <a:r>
              <a:rPr lang="en-US" altLang="ko-KR"/>
              <a:t>j </a:t>
            </a:r>
            <a:r>
              <a:rPr lang="en-US" altLang="ko-KR" smtClean="0"/>
              <a:t> + a2b1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i + a2b2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j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= a1b1 + a2b2   </a:t>
            </a:r>
            <a:endParaRPr lang="ko-KR" altLang="en-US"/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1259632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1568709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2514903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3203848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4027071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4716016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2594318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2903395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3946439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4255516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5271035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5580112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6495171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6804248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59632" y="50851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분배법칙 적용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내적으로 구하는 길이와 거리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99995" y="1844824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a =  </a:t>
            </a:r>
            <a:r>
              <a:rPr lang="en-US" altLang="ko-KR"/>
              <a:t>a^2 =  a </a:t>
            </a:r>
            <a:r>
              <a:rPr lang="en-US" altLang="ko-KR" smtClean="0"/>
              <a:t>^2</a:t>
            </a:r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259632" y="186970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568709" y="186970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131840" y="191683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915816" y="191683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915816" y="186970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43608" y="2356544"/>
            <a:ext cx="323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 (a - b) ∙</a:t>
            </a:r>
            <a:r>
              <a:rPr lang="ko-KR" altLang="en-US"/>
              <a:t> </a:t>
            </a:r>
            <a:r>
              <a:rPr lang="en-US" altLang="ko-KR" smtClean="0"/>
              <a:t>(a – b) =  a – b ^2</a:t>
            </a:r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131840" y="249289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779912" y="249289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1270141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605030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2179321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514210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3097404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3551467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7584" y="3356992"/>
            <a:ext cx="5075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(1,2,3) </a:t>
            </a:r>
            <a:r>
              <a:rPr lang="ko-KR" altLang="en-US" smtClean="0"/>
              <a:t>벡터의 길이를 구하시오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(1,2,3) </a:t>
            </a:r>
            <a:r>
              <a:rPr lang="ko-KR" altLang="en-US" smtClean="0"/>
              <a:t>과 </a:t>
            </a:r>
            <a:r>
              <a:rPr lang="en-US" altLang="ko-KR" smtClean="0"/>
              <a:t>(-3,1,2) </a:t>
            </a:r>
            <a:r>
              <a:rPr lang="ko-KR" altLang="en-US" smtClean="0"/>
              <a:t>두 벡터의 거리를 구하시오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(1,1) </a:t>
            </a:r>
            <a:r>
              <a:rPr lang="ko-KR" altLang="en-US" smtClean="0"/>
              <a:t>과 거리가 </a:t>
            </a:r>
            <a:r>
              <a:rPr lang="en-US" altLang="ko-KR" smtClean="0"/>
              <a:t>1</a:t>
            </a:r>
            <a:r>
              <a:rPr lang="ko-KR" altLang="en-US" smtClean="0"/>
              <a:t>인 모든 벡터를 구하시오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958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수직인 벡터 구하기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7584" y="1484784"/>
            <a:ext cx="5222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1. (1,0)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y) ∙ (1, 0)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7584" y="2564904"/>
            <a:ext cx="5222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2. (1,1)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y) ∙ (1, 1)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+ y = 0 </a:t>
            </a:r>
            <a:r>
              <a:rPr lang="en-US" altLang="ko-KR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y = -x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7584" y="3663245"/>
            <a:ext cx="5564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3. (1, 0, 0)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y, z) ∙ (1, 0, 0)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= 0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7584" y="4743365"/>
            <a:ext cx="5641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4. (1, 1, 1)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y, z) ∙ (1, 1, 1)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+ y + z = 0 </a:t>
            </a:r>
            <a:r>
              <a:rPr lang="en-US" altLang="ko-KR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z = -x - 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7584" y="582823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5. (1, 1, 1) </a:t>
            </a:r>
            <a:r>
              <a:rPr lang="ko-KR" altLang="en-US" smtClean="0"/>
              <a:t>과 </a:t>
            </a:r>
            <a:r>
              <a:rPr lang="en-US" altLang="ko-KR" smtClean="0"/>
              <a:t>(-1, 1, 0) </a:t>
            </a:r>
            <a:r>
              <a:rPr lang="ko-KR" altLang="en-US" smtClean="0"/>
              <a:t>두</a:t>
            </a:r>
            <a:r>
              <a:rPr lang="en-US" altLang="ko-KR" smtClean="0"/>
              <a:t> </a:t>
            </a:r>
            <a:r>
              <a:rPr lang="ko-KR" altLang="en-US" smtClean="0"/>
              <a:t>벡터와 수직인 벡터를 구하시오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453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내적과 정사영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The dot product - Math Ins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389572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80112" y="278092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639749" y="280580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948826" y="280580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639749" y="3150260"/>
            <a:ext cx="618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52120" y="317514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r>
              <a:rPr lang="en-US" altLang="ko-KR" baseline="30000" smtClean="0"/>
              <a:t>2</a:t>
            </a:r>
            <a:endParaRPr lang="ko-KR" altLang="en-US" baseline="30000"/>
          </a:p>
        </p:txBody>
      </p:sp>
      <p:sp>
        <p:nvSpPr>
          <p:cNvPr id="9" name="TextBox 8"/>
          <p:cNvSpPr txBox="1"/>
          <p:nvPr/>
        </p:nvSpPr>
        <p:spPr>
          <a:xfrm>
            <a:off x="6300192" y="29876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347231" y="301964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93692" y="439364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253329" y="441852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562406" y="441852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253329" y="4762979"/>
            <a:ext cx="618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65700" y="478786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r>
              <a:rPr lang="en-US" altLang="ko-KR" baseline="30000" smtClean="0"/>
              <a:t>2</a:t>
            </a:r>
            <a:endParaRPr lang="ko-KR" altLang="en-US" baseline="30000"/>
          </a:p>
        </p:txBody>
      </p:sp>
      <p:sp>
        <p:nvSpPr>
          <p:cNvPr id="29" name="TextBox 28"/>
          <p:cNvSpPr txBox="1"/>
          <p:nvPr/>
        </p:nvSpPr>
        <p:spPr>
          <a:xfrm>
            <a:off x="6913772" y="46003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6960811" y="46323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89612" y="460037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 -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636651" y="46323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58201" y="227687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의 </a:t>
            </a:r>
            <a:r>
              <a:rPr lang="en-US" altLang="ko-KR" smtClean="0"/>
              <a:t>b </a:t>
            </a:r>
            <a:r>
              <a:rPr lang="ko-KR" altLang="en-US" smtClean="0"/>
              <a:t>로의 정사영 벡터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268525" y="231705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92050" y="231705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58201" y="3827209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의 </a:t>
            </a:r>
            <a:r>
              <a:rPr lang="en-US" altLang="ko-KR" smtClean="0"/>
              <a:t>b </a:t>
            </a:r>
            <a:r>
              <a:rPr lang="ko-KR" altLang="en-US" smtClean="0"/>
              <a:t>와 수직인 성분 벡터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268525" y="386739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792050" y="386739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05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정규직교좌표계와 벡터성분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58201" y="182931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i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268525" y="1869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652120" y="187650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258201" y="226258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j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268525" y="230277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652120" y="23097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258201" y="269962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k</a:t>
            </a:r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268525" y="273981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652120" y="274681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00192" y="227687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의미는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27584" y="4293096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i  = ( a1 i + a2 j + a3 k )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i   = a1 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837908" y="433328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221503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128090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843808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563888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4067944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화살표 6"/>
          <p:cNvSpPr/>
          <p:nvPr/>
        </p:nvSpPr>
        <p:spPr>
          <a:xfrm>
            <a:off x="899592" y="5013176"/>
            <a:ext cx="432048" cy="5040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19672" y="5085184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= (a ∙ i)  i  +  (a ∙ j)  j  +  (a ∙ k) k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691680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195736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2483768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2771800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3419872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707904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3995936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4703595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4991627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279659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5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기하학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89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평면에서의 직선 방정식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581758" y="1916832"/>
            <a:ext cx="1037914" cy="16654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3968" y="1916832"/>
            <a:ext cx="2387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ax + b</a:t>
            </a:r>
          </a:p>
          <a:p>
            <a:r>
              <a:rPr lang="en-US" altLang="ko-KR" smtClean="0"/>
              <a:t>ax + by + c = 0</a:t>
            </a:r>
          </a:p>
          <a:p>
            <a:r>
              <a:rPr lang="en-US" altLang="ko-KR" smtClean="0"/>
              <a:t>a(x-x0) + b(y-y0) = 0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182618" y="3160861"/>
            <a:ext cx="432048" cy="4320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758682" y="2967335"/>
            <a:ext cx="2294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(x, ax + b)</a:t>
            </a:r>
          </a:p>
          <a:p>
            <a:r>
              <a:rPr lang="en-US" altLang="ko-KR" smtClean="0"/>
              <a:t>(x, -(a/b)x - c/b)</a:t>
            </a:r>
          </a:p>
          <a:p>
            <a:r>
              <a:rPr lang="en-US" altLang="ko-KR" smtClean="0"/>
              <a:t>(x, -(a/b)(x-x0) + y0)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5024" y="4365104"/>
            <a:ext cx="43364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* </a:t>
            </a:r>
            <a:r>
              <a:rPr lang="en-US" altLang="ko-KR" smtClean="0"/>
              <a:t>(t, 2t + 1) </a:t>
            </a:r>
            <a:r>
              <a:rPr lang="ko-KR" altLang="en-US" smtClean="0"/>
              <a:t>은 직선인가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(x, y) = (t, 2t +1)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y = 2x + 1</a:t>
            </a:r>
          </a:p>
          <a:p>
            <a:endParaRPr lang="en-US" altLang="ko-KR"/>
          </a:p>
          <a:p>
            <a:r>
              <a:rPr lang="ko-KR" altLang="en-US" smtClean="0"/>
              <a:t>* </a:t>
            </a:r>
            <a:r>
              <a:rPr lang="en-US" altLang="ko-KR" smtClean="0"/>
              <a:t>(2t, 2t + 1) </a:t>
            </a:r>
            <a:r>
              <a:rPr lang="ko-KR" altLang="en-US" smtClean="0"/>
              <a:t>은 어떤 직선인가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(x, y) = (2t, 2t + 1)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t=x/2 , y = x + 1</a:t>
            </a:r>
            <a:endParaRPr lang="ko-KR" altLang="en-US"/>
          </a:p>
        </p:txBody>
      </p:sp>
      <p:sp>
        <p:nvSpPr>
          <p:cNvPr id="71" name="오른쪽 화살표 70"/>
          <p:cNvSpPr/>
          <p:nvPr/>
        </p:nvSpPr>
        <p:spPr>
          <a:xfrm>
            <a:off x="5246450" y="4941168"/>
            <a:ext cx="432048" cy="4320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24128" y="4725144"/>
            <a:ext cx="3344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t</a:t>
            </a:r>
            <a:r>
              <a:rPr lang="ko-KR" altLang="en-US" smtClean="0"/>
              <a:t>를 매개변수라고 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(x, y) = x  </a:t>
            </a:r>
            <a:r>
              <a:rPr lang="ko-KR" altLang="en-US" smtClean="0"/>
              <a:t>처럼 벡터로 표현</a:t>
            </a:r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6849878" y="536044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 없이 벡터로 직선 표현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1111070" y="2050449"/>
            <a:ext cx="796634" cy="1239774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111070" y="2659859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1640" y="284364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463235" y="29249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28927" y="18424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960522" y="19237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91880" y="1842479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와 평행하고 원점을 지나는 직선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563888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95936" y="2276872"/>
            <a:ext cx="1951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</a:t>
            </a:r>
          </a:p>
          <a:p>
            <a:r>
              <a:rPr lang="en-US" altLang="ko-KR" smtClean="0"/>
              <a:t>(x, y) = t</a:t>
            </a:r>
            <a:r>
              <a:rPr lang="ko-KR" altLang="en-US" smtClean="0"/>
              <a:t>*</a:t>
            </a:r>
            <a:r>
              <a:rPr lang="en-US" altLang="ko-KR" smtClean="0"/>
              <a:t>(a1, a2)</a:t>
            </a:r>
          </a:p>
          <a:p>
            <a:r>
              <a:rPr lang="en-US" altLang="ko-KR" smtClean="0"/>
              <a:t>y = (a2/a1)x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067944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667096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115616" y="4045147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7544" y="5485307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5024" y="541329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22703" y="549784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1758" y="388144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1124372" y="4133442"/>
            <a:ext cx="351284" cy="1311782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111070" y="4860182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640" y="504396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1463235" y="512526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75656" y="40248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07251" y="410610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91880" y="4042802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와 평행하고 </a:t>
            </a:r>
            <a:r>
              <a:rPr lang="en-US" altLang="ko-KR" smtClean="0"/>
              <a:t>b</a:t>
            </a:r>
            <a:r>
              <a:rPr lang="ko-KR" altLang="en-US" smtClean="0"/>
              <a:t>를 지나는 직선</a:t>
            </a:r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563888" y="411715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5936" y="4477195"/>
            <a:ext cx="2997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  + b</a:t>
            </a:r>
          </a:p>
          <a:p>
            <a:r>
              <a:rPr lang="en-US" altLang="ko-KR" smtClean="0"/>
              <a:t>(x, y) = t</a:t>
            </a:r>
            <a:r>
              <a:rPr lang="ko-KR" altLang="en-US" smtClean="0"/>
              <a:t>*</a:t>
            </a:r>
            <a:r>
              <a:rPr lang="en-US" altLang="ko-KR" smtClean="0"/>
              <a:t>(a1, a2) + (b1,b2)</a:t>
            </a:r>
          </a:p>
          <a:p>
            <a:r>
              <a:rPr lang="en-US" altLang="ko-KR" smtClean="0"/>
              <a:t>y = (a2/a1)</a:t>
            </a:r>
            <a:r>
              <a:rPr lang="ko-KR" altLang="en-US" smtClean="0"/>
              <a:t>*</a:t>
            </a:r>
            <a:r>
              <a:rPr lang="en-US" altLang="ko-KR" smtClean="0"/>
              <a:t>(x-b1) + b2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067944" y="454920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667096" y="454920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56520" y="4977512"/>
            <a:ext cx="167852" cy="495254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2601" y="480430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624196" y="486916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539552" y="3717032"/>
            <a:ext cx="1181930" cy="2088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004048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148064" y="454920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36125" y="6309320"/>
            <a:ext cx="4152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accent1"/>
                </a:solidFill>
              </a:rPr>
              <a:t>* 벡터로 표현한 식은 </a:t>
            </a:r>
            <a:r>
              <a:rPr lang="en-US" altLang="ko-KR" sz="1400" smtClean="0">
                <a:solidFill>
                  <a:schemeClr val="accent1"/>
                </a:solidFill>
              </a:rPr>
              <a:t>n</a:t>
            </a:r>
            <a:r>
              <a:rPr lang="ko-KR" altLang="en-US" sz="1400" smtClean="0">
                <a:solidFill>
                  <a:schemeClr val="accent1"/>
                </a:solidFill>
              </a:rPr>
              <a:t>차원에서도 적용 가능하다</a:t>
            </a:r>
            <a:endParaRPr lang="ko-KR" altLang="en-US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벡터와 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49593" y="24356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데이터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49593" y="407979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데이터들의 묶음</a:t>
            </a:r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347864" y="2360897"/>
            <a:ext cx="648072" cy="5187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347864" y="4005064"/>
            <a:ext cx="648072" cy="5187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352948" y="24356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1"/>
                </a:solidFill>
              </a:rPr>
              <a:t>벡터</a:t>
            </a: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52948" y="40797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1"/>
                </a:solidFill>
              </a:rPr>
              <a:t>행렬</a:t>
            </a: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5292080" y="2360897"/>
            <a:ext cx="648072" cy="5187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292080" y="4005064"/>
            <a:ext cx="648072" cy="5187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232953" y="243563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(1.1, 2.7, -3.2)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6146137" y="3852010"/>
                <a:ext cx="1719573" cy="836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1.1 2.7 -3.2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-1.7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-0.9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37" y="3852010"/>
                <a:ext cx="1719573" cy="836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2756361" y="5554651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※ </a:t>
            </a:r>
            <a:r>
              <a:rPr lang="ko-KR" altLang="en-US" sz="1400" smtClean="0"/>
              <a:t>이미지는 벡터와 행렬로 표현할 수 있는가</a:t>
            </a:r>
            <a:r>
              <a:rPr lang="en-US" altLang="ko-KR" sz="1400" smtClean="0"/>
              <a:t>?</a:t>
            </a:r>
          </a:p>
          <a:p>
            <a:r>
              <a:rPr lang="en-US" altLang="ko-KR" sz="1400" smtClean="0"/>
              <a:t>※ </a:t>
            </a:r>
            <a:r>
              <a:rPr lang="ko-KR" altLang="en-US" sz="1400" smtClean="0"/>
              <a:t>한 문장을 벡터나 행렬로 표현해 보시오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3711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두 점을 지나는 직선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1124372" y="2452813"/>
            <a:ext cx="1215380" cy="79208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111070" y="2659859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74458" y="233407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1306053" y="241537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13424" y="207721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2145019" y="215851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91880" y="1842479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 와 </a:t>
            </a:r>
            <a:r>
              <a:rPr lang="en-US" altLang="ko-KR" smtClean="0"/>
              <a:t>b</a:t>
            </a:r>
            <a:r>
              <a:rPr lang="ko-KR" altLang="en-US" smtClean="0"/>
              <a:t> 두 점을 지나는 직선</a:t>
            </a:r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563888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5936" y="227687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(a  - b) + b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067944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667096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39552" y="2973310"/>
            <a:ext cx="584820" cy="299133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2601" y="260397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624196" y="266883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323528" y="2364364"/>
            <a:ext cx="2377056" cy="664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4139952" y="187674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148064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652120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995936" y="2718212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 + (1 – t) b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067944" y="2763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4667096" y="2763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783715" y="2763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995936" y="3159552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t1 a + t2 b  (t1+t2=1)</a:t>
            </a:r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4067944" y="3204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75603" y="3204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5508104" y="3204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115616" y="4150811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7544" y="5590971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25024" y="551896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2422703" y="560351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81758" y="398710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71" name="직선 연결선 70"/>
          <p:cNvCxnSpPr/>
          <p:nvPr/>
        </p:nvCxnSpPr>
        <p:spPr>
          <a:xfrm flipH="1">
            <a:off x="1124372" y="4573978"/>
            <a:ext cx="479214" cy="97691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558560" y="461191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690155" y="469321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491880" y="4148466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 에 수직이고 원점에서 최단거리가 </a:t>
            </a:r>
            <a:r>
              <a:rPr lang="en-US" altLang="ko-KR" smtClean="0"/>
              <a:t>d </a:t>
            </a:r>
            <a:r>
              <a:rPr lang="ko-KR" altLang="en-US" smtClean="0"/>
              <a:t>인 직선</a:t>
            </a:r>
            <a:endParaRPr lang="ko-KR" altLang="en-US"/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3563888" y="422281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995936" y="4582859"/>
            <a:ext cx="209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 x ∙ a )/a = d</a:t>
            </a:r>
          </a:p>
          <a:p>
            <a:r>
              <a:rPr lang="en-US" altLang="ko-KR" smtClean="0"/>
              <a:t>a1</a:t>
            </a:r>
            <a:r>
              <a:rPr lang="ko-KR" altLang="en-US" smtClean="0"/>
              <a:t>*</a:t>
            </a:r>
            <a:r>
              <a:rPr lang="en-US" altLang="ko-KR" smtClean="0"/>
              <a:t>x + a2</a:t>
            </a:r>
            <a:r>
              <a:rPr lang="ko-KR" altLang="en-US" smtClean="0"/>
              <a:t>*</a:t>
            </a:r>
            <a:r>
              <a:rPr lang="en-US" altLang="ko-KR" smtClean="0"/>
              <a:t>y = a</a:t>
            </a:r>
            <a:r>
              <a:rPr lang="ko-KR" altLang="en-US" smtClean="0"/>
              <a:t>*</a:t>
            </a:r>
            <a:r>
              <a:rPr lang="en-US" altLang="ko-KR" smtClean="0"/>
              <a:t>d</a:t>
            </a:r>
            <a:endParaRPr lang="ko-KR" altLang="en-US"/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4199539" y="465486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4559579" y="465486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56520" y="5083176"/>
            <a:ext cx="167852" cy="495254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7544" y="507589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599139" y="514075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251520" y="4276655"/>
            <a:ext cx="2377056" cy="664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방정식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75061" y="1838603"/>
            <a:ext cx="3393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mtClean="0"/>
              <a:t>ax + by + cz = d</a:t>
            </a:r>
            <a:endParaRPr lang="ko-KR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01878" y="2844343"/>
                <a:ext cx="5340244" cy="797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mtClean="0"/>
                  <a:t>(a,b,c)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∙</m:t>
                    </m:r>
                  </m:oMath>
                </a14:m>
                <a:r>
                  <a:rPr lang="en-US" altLang="ko-KR" smtClean="0"/>
                  <a:t>(x,y,z) = d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mtClean="0"/>
                  <a:t> 수직이고 거리가 </a:t>
                </a:r>
                <a:r>
                  <a:rPr lang="en-US" altLang="ko-KR" smtClean="0"/>
                  <a:t>d/n </a:t>
                </a:r>
                <a:r>
                  <a:rPr lang="ko-KR" altLang="en-US" smtClean="0"/>
                  <a:t>인 평면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78" y="2844343"/>
                <a:ext cx="5340244" cy="797719"/>
              </a:xfrm>
              <a:prstGeom prst="rect">
                <a:avLst/>
              </a:prstGeom>
              <a:blipFill>
                <a:blip r:embed="rId2"/>
                <a:stretch>
                  <a:fillRect l="-685" r="-685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연결선 63"/>
          <p:cNvCxnSpPr/>
          <p:nvPr/>
        </p:nvCxnSpPr>
        <p:spPr>
          <a:xfrm>
            <a:off x="2411760" y="371429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411760" y="5422593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339752" y="53751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24764" y="594890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499992" y="5418221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87" name="직선 연결선 86"/>
          <p:cNvCxnSpPr/>
          <p:nvPr/>
        </p:nvCxnSpPr>
        <p:spPr>
          <a:xfrm>
            <a:off x="2231740" y="5105880"/>
            <a:ext cx="168975" cy="308256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547664" y="5435135"/>
            <a:ext cx="864096" cy="998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864213" y="36582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 rot="20103058">
            <a:off x="1333574" y="4566664"/>
            <a:ext cx="1584176" cy="484412"/>
          </a:xfrm>
          <a:prstGeom prst="parallelogram">
            <a:avLst>
              <a:gd name="adj" fmla="val 5751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2051720" y="4808866"/>
            <a:ext cx="360040" cy="60935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79712" y="5219908"/>
                <a:ext cx="403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219908"/>
                <a:ext cx="403444" cy="369332"/>
              </a:xfrm>
              <a:prstGeom prst="rect">
                <a:avLst/>
              </a:prstGeom>
              <a:blipFill>
                <a:blip r:embed="rId3"/>
                <a:stretch>
                  <a:fillRect t="-3279"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85106" y="5013176"/>
            <a:ext cx="88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거리는 </a:t>
            </a:r>
            <a:r>
              <a:rPr lang="en-US" altLang="ko-KR" sz="1100" smtClean="0"/>
              <a:t>d/n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76236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방정식의</a:t>
            </a:r>
            <a:r>
              <a:rPr lang="en-US" altLang="ko-KR"/>
              <a:t> </a:t>
            </a:r>
            <a:r>
              <a:rPr lang="ko-KR" altLang="en-US" smtClean="0"/>
              <a:t>이해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78137" y="1838603"/>
                <a:ext cx="4387740" cy="322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mtClean="0"/>
                  <a:t>x + 2y +3z = 1</a:t>
                </a:r>
              </a:p>
              <a:p>
                <a:pPr algn="ctr"/>
                <a:r>
                  <a:rPr lang="ko-KR" altLang="en-US" smtClean="0"/>
                  <a:t>이 평면의 속성은</a:t>
                </a:r>
                <a:r>
                  <a:rPr lang="en-US" altLang="ko-KR" smtClean="0"/>
                  <a:t>?</a:t>
                </a:r>
              </a:p>
              <a:p>
                <a:pPr algn="ctr"/>
                <a:endParaRPr lang="en-US" altLang="ko-KR" smtClean="0"/>
              </a:p>
              <a:p>
                <a:pPr algn="ctr"/>
                <a:endParaRPr lang="en-US" altLang="ko-KR"/>
              </a:p>
              <a:p>
                <a:pPr algn="ctr"/>
                <a:r>
                  <a:rPr lang="en-US" altLang="ko-KR" smtClean="0"/>
                  <a:t>(x + 2y + 3z)/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=1/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rad>
                  </m:oMath>
                </a14:m>
                <a:endParaRPr lang="en-US" altLang="ko-KR" smtClean="0"/>
              </a:p>
              <a:p>
                <a:pPr algn="ctr"/>
                <a:endParaRPr lang="en-US" altLang="ko-KR" smtClean="0"/>
              </a:p>
              <a:p>
                <a:pPr algn="ctr"/>
                <a:r>
                  <a:rPr lang="en-US" altLang="ko-KR" smtClean="0"/>
                  <a:t>(1, 2, 3)/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벡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직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고</m:t>
                    </m:r>
                  </m:oMath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ko-KR" altLang="en-US" smtClean="0"/>
                  <a:t>원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점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리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rad>
                  </m:oMath>
                </a14:m>
                <a:r>
                  <a:rPr lang="ko-KR" altLang="en-US" smtClean="0"/>
                  <a:t> 인 평면</a:t>
                </a:r>
                <a:endParaRPr lang="en-US" altLang="ko-KR" smtClean="0"/>
              </a:p>
              <a:p>
                <a:pPr algn="ctr"/>
                <a:endParaRPr lang="en-US" altLang="ko-KR"/>
              </a:p>
              <a:p>
                <a:pPr algn="ctr"/>
                <a:r>
                  <a:rPr lang="en-US" altLang="ko-KR" smtClean="0"/>
                  <a:t>(1,0,0), (0,1/2,0), (0,0,1/3) </a:t>
                </a:r>
                <a:r>
                  <a:rPr lang="ko-KR" altLang="en-US" smtClean="0"/>
                  <a:t>을 지나는 평면</a:t>
                </a:r>
                <a:endParaRPr lang="ko-KR" altLang="en-US"/>
              </a:p>
              <a:p>
                <a:pPr algn="ctr"/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137" y="1838603"/>
                <a:ext cx="4387740" cy="3220241"/>
              </a:xfrm>
              <a:prstGeom prst="rect">
                <a:avLst/>
              </a:prstGeom>
              <a:blipFill>
                <a:blip r:embed="rId2"/>
                <a:stretch>
                  <a:fillRect l="-694" t="-1136" r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>
            <a:off x="2771800" y="2564904"/>
            <a:ext cx="3528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방정식 생성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3608" y="1848375"/>
                <a:ext cx="5348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에 수직이고 원점에서의 거리가 </a:t>
                </a:r>
                <a:r>
                  <a:rPr lang="en-US" altLang="ko-KR" smtClean="0"/>
                  <a:t>d </a:t>
                </a:r>
                <a:r>
                  <a:rPr lang="ko-KR" altLang="en-US" smtClean="0"/>
                  <a:t>인 평면은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848375"/>
                <a:ext cx="5348772" cy="369332"/>
              </a:xfrm>
              <a:prstGeom prst="rect">
                <a:avLst/>
              </a:prstGeom>
              <a:blipFill>
                <a:blip r:embed="rId2"/>
                <a:stretch>
                  <a:fillRect l="-683" t="-19672" r="-2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3135645" y="2383849"/>
                <a:ext cx="28727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𝑎𝑑</m:t>
                    </m:r>
                  </m:oMath>
                </a14:m>
                <a:r>
                  <a:rPr lang="ko-KR" altLang="en-US" smtClean="0"/>
                  <a:t>    또는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smtClean="0"/>
              </a:p>
              <a:p>
                <a:pPr algn="ctr"/>
                <a:r>
                  <a:rPr lang="en-US" altLang="ko-KR" smtClean="0"/>
                  <a:t>(a</a:t>
                </a:r>
                <a:r>
                  <a:rPr lang="en-US" altLang="ko-KR" baseline="-25000" smtClean="0"/>
                  <a:t>1</a:t>
                </a:r>
                <a:r>
                  <a:rPr lang="en-US" altLang="ko-KR" smtClean="0"/>
                  <a:t>x + a</a:t>
                </a:r>
                <a:r>
                  <a:rPr lang="en-US" altLang="ko-KR" baseline="-25000" smtClean="0"/>
                  <a:t>2</a:t>
                </a:r>
                <a:r>
                  <a:rPr lang="en-US" altLang="ko-KR" smtClean="0"/>
                  <a:t>y + a</a:t>
                </a:r>
                <a:r>
                  <a:rPr lang="en-US" altLang="ko-KR" baseline="-25000" smtClean="0"/>
                  <a:t>3</a:t>
                </a:r>
                <a:r>
                  <a:rPr lang="en-US" altLang="ko-KR" smtClean="0"/>
                  <a:t>z = ad)</a:t>
                </a:r>
                <a:endParaRPr lang="ko-KR" altLang="en-US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45" y="2383849"/>
                <a:ext cx="2872709" cy="646331"/>
              </a:xfrm>
              <a:prstGeom prst="rect">
                <a:avLst/>
              </a:prstGeom>
              <a:blipFill>
                <a:blip r:embed="rId3"/>
                <a:stretch>
                  <a:fillRect t="-11321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43608" y="3312133"/>
                <a:ext cx="4103496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에 수직이고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ko-KR" altLang="en-US"/>
                  <a:t> </a:t>
                </a:r>
                <a:r>
                  <a:rPr lang="ko-KR" altLang="en-US" smtClean="0"/>
                  <a:t>를</a:t>
                </a:r>
                <a:r>
                  <a:rPr lang="en-US" altLang="ko-KR"/>
                  <a:t> </a:t>
                </a:r>
                <a:r>
                  <a:rPr lang="ko-KR" altLang="en-US" smtClean="0"/>
                  <a:t>지나는 평면은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312133"/>
                <a:ext cx="4103496" cy="410305"/>
              </a:xfrm>
              <a:prstGeom prst="rect">
                <a:avLst/>
              </a:prstGeom>
              <a:blipFill>
                <a:blip r:embed="rId4"/>
                <a:stretch>
                  <a:fillRect l="-892" t="-8824" r="-594"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2726787" y="3849571"/>
                <a:ext cx="3690433" cy="687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mtClean="0"/>
              </a:p>
              <a:p>
                <a:pPr algn="ctr"/>
                <a:r>
                  <a:rPr lang="en-US" altLang="ko-KR" smtClean="0"/>
                  <a:t>a</a:t>
                </a:r>
                <a:r>
                  <a:rPr lang="en-US" altLang="ko-KR" baseline="-25000" smtClean="0"/>
                  <a:t>1</a:t>
                </a:r>
                <a:r>
                  <a:rPr lang="en-US" altLang="ko-KR" smtClean="0"/>
                  <a:t>(x-b</a:t>
                </a:r>
                <a:r>
                  <a:rPr lang="en-US" altLang="ko-KR" baseline="-25000" smtClean="0"/>
                  <a:t>1</a:t>
                </a:r>
                <a:r>
                  <a:rPr lang="en-US" altLang="ko-KR" smtClean="0"/>
                  <a:t>) + a</a:t>
                </a:r>
                <a:r>
                  <a:rPr lang="en-US" altLang="ko-KR" baseline="-25000" smtClean="0"/>
                  <a:t>2</a:t>
                </a:r>
                <a:r>
                  <a:rPr lang="en-US" altLang="ko-KR" smtClean="0"/>
                  <a:t>(y-b</a:t>
                </a:r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 + a</a:t>
                </a:r>
                <a:r>
                  <a:rPr lang="en-US" altLang="ko-KR" baseline="-25000" smtClean="0"/>
                  <a:t>3</a:t>
                </a:r>
                <a:r>
                  <a:rPr lang="en-US" altLang="ko-KR" smtClean="0"/>
                  <a:t>(z-b</a:t>
                </a:r>
                <a:r>
                  <a:rPr lang="en-US" altLang="ko-KR" baseline="-25000" smtClean="0"/>
                  <a:t>3</a:t>
                </a:r>
                <a:r>
                  <a:rPr lang="en-US" altLang="ko-KR" smtClean="0"/>
                  <a:t>) = 0</a:t>
                </a:r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787" y="3849571"/>
                <a:ext cx="3690433" cy="687304"/>
              </a:xfrm>
              <a:prstGeom prst="rect">
                <a:avLst/>
              </a:prstGeom>
              <a:blipFill>
                <a:blip r:embed="rId5"/>
                <a:stretch>
                  <a:fillRect t="-5310" b="-1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43608" y="4837303"/>
                <a:ext cx="6533071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mtClean="0"/>
                  <a:t> 평행하고 원점에서의 거리가 </a:t>
                </a:r>
                <a:r>
                  <a:rPr lang="en-US" altLang="ko-KR" smtClean="0"/>
                  <a:t>2</a:t>
                </a:r>
                <a:r>
                  <a:rPr lang="ko-KR" altLang="en-US" smtClean="0"/>
                  <a:t>인 평면은</a:t>
                </a:r>
                <a:r>
                  <a:rPr lang="en-US" altLang="ko-KR" smtClean="0"/>
                  <a:t>?</a:t>
                </a:r>
                <a:r>
                  <a:rPr lang="ko-KR" altLang="en-US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837303"/>
                <a:ext cx="6533071" cy="374526"/>
              </a:xfrm>
              <a:prstGeom prst="rect">
                <a:avLst/>
              </a:prstGeom>
              <a:blipFill>
                <a:blip r:embed="rId6"/>
                <a:stretch>
                  <a:fillRect l="-560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43608" y="5390235"/>
                <a:ext cx="5194564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평</m:t>
                    </m:r>
                  </m:oMath>
                </a14:m>
                <a:r>
                  <a:rPr lang="ko-KR" altLang="en-US" smtClean="0"/>
                  <a:t>면과 </a:t>
                </a:r>
                <a:r>
                  <a:rPr lang="en-US" altLang="ko-KR" smtClean="0"/>
                  <a:t>(1,1,1) </a:t>
                </a:r>
                <a:r>
                  <a:rPr lang="ko-KR" altLang="en-US" smtClean="0"/>
                  <a:t>점과의 거리는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390235"/>
                <a:ext cx="5194564" cy="374526"/>
              </a:xfrm>
              <a:prstGeom prst="rect">
                <a:avLst/>
              </a:prstGeom>
              <a:blipFill>
                <a:blip r:embed="rId7"/>
                <a:stretch>
                  <a:fillRect l="-704" t="-6452" r="-3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7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두 벡터와 평행한 평면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6832"/>
            <a:ext cx="2724150" cy="2638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513" y="2684561"/>
            <a:ext cx="2162175" cy="342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132856"/>
            <a:ext cx="2209800" cy="371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4487118"/>
            <a:ext cx="5334000" cy="409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100" y="5106729"/>
            <a:ext cx="22098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두개가 만나면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보통</a:t>
            </a:r>
            <a:r>
              <a:rPr lang="en-US" altLang="ko-KR" sz="2000" smtClean="0"/>
              <a:t>, </a:t>
            </a:r>
            <a:r>
              <a:rPr lang="ko-KR" altLang="en-US" sz="2000" smtClean="0"/>
              <a:t>평면 두개가 만나는 부분은 직선이 된다</a:t>
            </a:r>
            <a:endParaRPr lang="en-US" altLang="ko-KR" sz="2000" smtClean="0"/>
          </a:p>
          <a:p>
            <a:r>
              <a:rPr lang="ko-KR" altLang="en-US" sz="2000" smtClean="0"/>
              <a:t>직선이 되지 않는 경우는</a:t>
            </a:r>
            <a:r>
              <a:rPr lang="en-US" altLang="ko-KR" sz="2000" smtClean="0"/>
              <a:t>?</a:t>
            </a:r>
          </a:p>
          <a:p>
            <a:pPr lvl="1"/>
            <a:r>
              <a:rPr lang="ko-KR" altLang="en-US" sz="1600" smtClean="0"/>
              <a:t>두 평면이 같다</a:t>
            </a:r>
            <a:endParaRPr lang="en-US" altLang="ko-KR" sz="1600" smtClean="0"/>
          </a:p>
          <a:p>
            <a:pPr lvl="1"/>
            <a:r>
              <a:rPr lang="ko-KR" altLang="en-US" sz="1600" smtClean="0"/>
              <a:t>두 평면이 평행하다 </a:t>
            </a:r>
            <a:r>
              <a:rPr lang="en-US" altLang="ko-KR" sz="1600" smtClean="0"/>
              <a:t>(x+y+z=1 </a:t>
            </a:r>
            <a:r>
              <a:rPr lang="ko-KR" altLang="en-US" sz="1600" smtClean="0"/>
              <a:t>과 </a:t>
            </a:r>
            <a:r>
              <a:rPr lang="en-US" altLang="ko-KR" sz="1600" smtClean="0"/>
              <a:t>x+y+z=2)</a:t>
            </a:r>
          </a:p>
          <a:p>
            <a:r>
              <a:rPr lang="ko-KR" altLang="en-US" sz="2000" smtClean="0"/>
              <a:t>그러므로</a:t>
            </a:r>
            <a:r>
              <a:rPr lang="en-US" altLang="ko-KR" sz="2000" smtClean="0"/>
              <a:t>, </a:t>
            </a:r>
            <a:r>
              <a:rPr lang="ko-KR" altLang="en-US" sz="2000" smtClean="0"/>
              <a:t>두 평면이 평행하지 않으면 반드시 직선이 된다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평행하지 않은 두 평면은 반드시 어디에선가 만난다</a:t>
            </a:r>
            <a:endParaRPr lang="en-US" altLang="ko-KR" sz="1600" smtClean="0"/>
          </a:p>
          <a:p>
            <a:pPr lvl="1"/>
            <a:r>
              <a:rPr lang="ko-KR" altLang="en-US" sz="1600" smtClean="0"/>
              <a:t>다른 말로 하면</a:t>
            </a:r>
            <a:r>
              <a:rPr lang="en-US" altLang="ko-KR" sz="1600" smtClean="0"/>
              <a:t>, </a:t>
            </a:r>
            <a:r>
              <a:rPr lang="ko-KR" altLang="en-US" sz="1600" smtClean="0"/>
              <a:t>수직인 벡터가 서로 다르면 반드시 만난다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(x+y+z=1 </a:t>
            </a:r>
            <a:r>
              <a:rPr lang="ko-KR" altLang="en-US" sz="1600" smtClean="0"/>
              <a:t>과 </a:t>
            </a:r>
            <a:r>
              <a:rPr lang="en-US" altLang="ko-KR" sz="1600" smtClean="0"/>
              <a:t>x+y+2z=1)</a:t>
            </a:r>
          </a:p>
          <a:p>
            <a:r>
              <a:rPr lang="en-US" altLang="ko-KR" sz="2000" smtClean="0"/>
              <a:t>x+y+z=1 </a:t>
            </a:r>
            <a:r>
              <a:rPr lang="ko-KR" altLang="en-US" sz="2000" smtClean="0"/>
              <a:t>과 </a:t>
            </a:r>
            <a:r>
              <a:rPr lang="en-US" altLang="ko-KR" sz="2000" smtClean="0"/>
              <a:t>x-y+z=1 </a:t>
            </a:r>
            <a:r>
              <a:rPr lang="ko-KR" altLang="en-US" sz="2000" smtClean="0"/>
              <a:t>이 만나는 직선을 구하시오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두 식을 조합해 보면 </a:t>
            </a:r>
            <a:r>
              <a:rPr lang="en-US" altLang="ko-KR" sz="1600" smtClean="0"/>
              <a:t>y=0, x+z=1</a:t>
            </a:r>
          </a:p>
          <a:p>
            <a:pPr lvl="1"/>
            <a:r>
              <a:rPr lang="en-US" altLang="ko-KR" sz="1600" smtClean="0"/>
              <a:t>(x,y,z) = (x,0,-x+1) </a:t>
            </a:r>
            <a:r>
              <a:rPr lang="ko-KR" altLang="en-US" sz="1600" smtClean="0"/>
              <a:t>또는 </a:t>
            </a:r>
            <a:r>
              <a:rPr lang="en-US" altLang="ko-KR" sz="1600" smtClean="0"/>
              <a:t>(x,y,z) = (t,0,-t+1)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 직선의 방정식은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59224" y="1989203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와 평행하고 </a:t>
            </a:r>
            <a:r>
              <a:rPr lang="en-US" altLang="ko-KR" smtClean="0"/>
              <a:t>b</a:t>
            </a:r>
            <a:r>
              <a:rPr lang="ko-KR" altLang="en-US" smtClean="0"/>
              <a:t>를 지나는 직선</a:t>
            </a: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1232" y="2063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3280" y="2423596"/>
            <a:ext cx="3690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  + b</a:t>
            </a:r>
          </a:p>
          <a:p>
            <a:r>
              <a:rPr lang="en-US" altLang="ko-KR" smtClean="0"/>
              <a:t>(x, y) = t</a:t>
            </a:r>
            <a:r>
              <a:rPr lang="ko-KR" altLang="en-US" smtClean="0"/>
              <a:t>*</a:t>
            </a:r>
            <a:r>
              <a:rPr lang="en-US" altLang="ko-KR" smtClean="0"/>
              <a:t>(a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, a</a:t>
            </a:r>
            <a:r>
              <a:rPr lang="en-US" altLang="ko-KR" baseline="-25000" smtClean="0"/>
              <a:t>3</a:t>
            </a:r>
            <a:r>
              <a:rPr lang="en-US" altLang="ko-KR" smtClean="0"/>
              <a:t>) + (b</a:t>
            </a:r>
            <a:r>
              <a:rPr lang="en-US" altLang="ko-KR" baseline="-25000" smtClean="0"/>
              <a:t>1</a:t>
            </a:r>
            <a:r>
              <a:rPr lang="en-US" altLang="ko-KR" smtClean="0"/>
              <a:t>, b</a:t>
            </a:r>
            <a:r>
              <a:rPr lang="en-US" altLang="ko-KR" baseline="-25000" smtClean="0"/>
              <a:t>2</a:t>
            </a:r>
            <a:r>
              <a:rPr lang="en-US" altLang="ko-KR" smtClean="0"/>
              <a:t>, b</a:t>
            </a:r>
            <a:r>
              <a:rPr lang="en-US" altLang="ko-KR" baseline="-25000" smtClean="0"/>
              <a:t>3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       = (a</a:t>
            </a:r>
            <a:r>
              <a:rPr lang="en-US" altLang="ko-KR" baseline="-25000" smtClean="0"/>
              <a:t>1</a:t>
            </a:r>
            <a:r>
              <a:rPr lang="en-US" altLang="ko-KR" smtClean="0"/>
              <a:t>t+b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t+b</a:t>
            </a:r>
            <a:r>
              <a:rPr lang="en-US" altLang="ko-KR" baseline="-25000" smtClean="0"/>
              <a:t>2</a:t>
            </a:r>
            <a:r>
              <a:rPr lang="en-US" altLang="ko-KR" smtClean="0"/>
              <a:t>, a</a:t>
            </a:r>
            <a:r>
              <a:rPr lang="en-US" altLang="ko-KR" baseline="-25000" smtClean="0"/>
              <a:t>3</a:t>
            </a:r>
            <a:r>
              <a:rPr lang="en-US" altLang="ko-KR" smtClean="0"/>
              <a:t>t+b</a:t>
            </a:r>
            <a:r>
              <a:rPr lang="en-US" altLang="ko-KR" baseline="-25000" smtClean="0"/>
              <a:t>3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335288" y="2495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934440" y="2495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271392" y="20234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415408" y="2495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59632" y="4437112"/>
            <a:ext cx="5014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2</a:t>
            </a:r>
            <a:r>
              <a:rPr lang="ko-KR" altLang="en-US" smtClean="0"/>
              <a:t>차원과 동일한 방식이다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매개변수 </a:t>
            </a:r>
            <a:r>
              <a:rPr lang="en-US" altLang="ko-KR" smtClean="0"/>
              <a:t>t </a:t>
            </a:r>
            <a:r>
              <a:rPr lang="ko-KR" altLang="en-US" smtClean="0"/>
              <a:t>로 좌표를 표현할 수 있다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평면 </a:t>
            </a:r>
            <a:r>
              <a:rPr lang="en-US" altLang="ko-KR" smtClean="0"/>
              <a:t>2</a:t>
            </a:r>
            <a:r>
              <a:rPr lang="ko-KR" altLang="en-US" smtClean="0"/>
              <a:t>개가 만나는 방식으로도 구할 수 있다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직선 두개는 반드시 만날까</a:t>
            </a:r>
            <a:r>
              <a:rPr lang="en-US" altLang="ko-KR" smtClean="0"/>
              <a:t>?</a:t>
            </a: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408194" y="1821877"/>
            <a:ext cx="0" cy="145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16950" y="3262037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15281" y="327457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74336" y="165817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416950" y="2429866"/>
            <a:ext cx="1215380" cy="79208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403648" y="2636912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67036" y="23111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598631" y="239242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06002" y="205426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37597" y="21355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32130" y="2950363"/>
            <a:ext cx="584820" cy="299133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5179" y="258103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16774" y="264589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16106" y="2341417"/>
            <a:ext cx="2377056" cy="664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874336" y="3221954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87318" y="362351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행렬의 개념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2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행렬이란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726255" y="1916832"/>
                <a:ext cx="1691489" cy="1394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55" y="1916832"/>
                <a:ext cx="1691489" cy="1394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44371" y="3933056"/>
            <a:ext cx="75440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개념</a:t>
            </a:r>
            <a:r>
              <a:rPr lang="en-US" altLang="ko-KR" sz="1600" smtClean="0"/>
              <a:t>1 : </a:t>
            </a:r>
            <a:r>
              <a:rPr lang="ko-KR" altLang="en-US" sz="1600" smtClean="0"/>
              <a:t>숫자들을 직사각형 형태로 묶어 놓은 것</a:t>
            </a:r>
            <a:endParaRPr lang="en-US" altLang="ko-KR" sz="160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개념</a:t>
            </a:r>
            <a:r>
              <a:rPr lang="en-US" altLang="ko-KR" sz="1600" smtClean="0"/>
              <a:t>2 : </a:t>
            </a:r>
            <a:r>
              <a:rPr lang="ko-KR" altLang="en-US" sz="1600" smtClean="0"/>
              <a:t>데이터의 집합 </a:t>
            </a:r>
            <a:r>
              <a:rPr lang="en-US" altLang="ko-KR" sz="1600" smtClean="0">
                <a:sym typeface="Wingdings" panose="05000000000000000000" pitchFamily="2" charset="2"/>
              </a:rPr>
              <a:t> </a:t>
            </a:r>
            <a:r>
              <a:rPr lang="ko-KR" altLang="en-US" sz="1600" smtClean="0"/>
              <a:t>학생 </a:t>
            </a:r>
            <a:r>
              <a:rPr lang="en-US" altLang="ko-KR" sz="1600" smtClean="0"/>
              <a:t>3</a:t>
            </a:r>
            <a:r>
              <a:rPr lang="ko-KR" altLang="en-US" sz="1600" smtClean="0"/>
              <a:t>명의 </a:t>
            </a:r>
            <a:r>
              <a:rPr lang="en-US" altLang="ko-KR" sz="1600" smtClean="0"/>
              <a:t>3</a:t>
            </a:r>
            <a:r>
              <a:rPr lang="ko-KR" altLang="en-US" sz="1600" smtClean="0"/>
              <a:t>과목 성적 테이블</a:t>
            </a:r>
            <a:endParaRPr lang="en-US" altLang="ko-KR" sz="160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개념</a:t>
            </a:r>
            <a:r>
              <a:rPr lang="en-US" altLang="ko-KR" sz="1600" smtClean="0"/>
              <a:t>3 : </a:t>
            </a:r>
            <a:r>
              <a:rPr lang="ko-KR" altLang="en-US" sz="1600" smtClean="0"/>
              <a:t>벡터</a:t>
            </a:r>
            <a:r>
              <a:rPr lang="en-US" altLang="ko-KR" sz="1600" smtClean="0"/>
              <a:t>(</a:t>
            </a:r>
            <a:r>
              <a:rPr lang="ko-KR" altLang="en-US" sz="1600" smtClean="0"/>
              <a:t>점</a:t>
            </a:r>
            <a:r>
              <a:rPr lang="en-US" altLang="ko-KR" sz="1600" smtClean="0"/>
              <a:t>)</a:t>
            </a:r>
            <a:r>
              <a:rPr lang="ko-KR" altLang="en-US" sz="1600" smtClean="0"/>
              <a:t>들의 집합 </a:t>
            </a:r>
            <a:r>
              <a:rPr lang="en-US" altLang="ko-KR" sz="1600" smtClean="0">
                <a:sym typeface="Wingdings" panose="05000000000000000000" pitchFamily="2" charset="2"/>
              </a:rPr>
              <a:t> (1,2,3), (4,5,6), (7,8,9) </a:t>
            </a:r>
            <a:r>
              <a:rPr lang="ko-KR" altLang="en-US" sz="1600" smtClean="0">
                <a:sym typeface="Wingdings" panose="05000000000000000000" pitchFamily="2" charset="2"/>
              </a:rPr>
              <a:t>또는 </a:t>
            </a:r>
            <a:r>
              <a:rPr lang="en-US" altLang="ko-KR" sz="1600" smtClean="0">
                <a:sym typeface="Wingdings" panose="05000000000000000000" pitchFamily="2" charset="2"/>
              </a:rPr>
              <a:t>(1,4,7), (2,5,8), (3,6,9)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>
                <a:sym typeface="Wingdings" panose="05000000000000000000" pitchFamily="2" charset="2"/>
              </a:rPr>
              <a:t>개념</a:t>
            </a:r>
            <a:r>
              <a:rPr lang="en-US" altLang="ko-KR" sz="1600" smtClean="0">
                <a:sym typeface="Wingdings" panose="05000000000000000000" pitchFamily="2" charset="2"/>
              </a:rPr>
              <a:t>4 : </a:t>
            </a:r>
            <a:r>
              <a:rPr lang="ko-KR" altLang="en-US" sz="1600" smtClean="0">
                <a:sym typeface="Wingdings" panose="05000000000000000000" pitchFamily="2" charset="2"/>
              </a:rPr>
              <a:t>일차연립방정식 </a:t>
            </a:r>
            <a:r>
              <a:rPr lang="en-US" altLang="ko-KR" sz="1600" smtClean="0">
                <a:sym typeface="Wingdings" panose="05000000000000000000" pitchFamily="2" charset="2"/>
              </a:rPr>
              <a:t> x+2y+3x=1, 4x+5y+6z=1, 7x+8y+9z=1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>
                <a:sym typeface="Wingdings" panose="05000000000000000000" pitchFamily="2" charset="2"/>
              </a:rPr>
              <a:t>개념</a:t>
            </a:r>
            <a:r>
              <a:rPr lang="en-US" altLang="ko-KR" sz="1600" smtClean="0">
                <a:sym typeface="Wingdings" panose="05000000000000000000" pitchFamily="2" charset="2"/>
              </a:rPr>
              <a:t>5 : </a:t>
            </a:r>
            <a:r>
              <a:rPr lang="ko-KR" altLang="en-US" sz="1600" smtClean="0">
                <a:sym typeface="Wingdings" panose="05000000000000000000" pitchFamily="2" charset="2"/>
              </a:rPr>
              <a:t>평면방정식의 집합 </a:t>
            </a:r>
            <a:r>
              <a:rPr lang="en-US" altLang="ko-KR" sz="1600" smtClean="0">
                <a:sym typeface="Wingdings" panose="05000000000000000000" pitchFamily="2" charset="2"/>
              </a:rPr>
              <a:t> </a:t>
            </a:r>
            <a:r>
              <a:rPr lang="en-US" altLang="ko-KR" sz="1600">
                <a:sym typeface="Wingdings" panose="05000000000000000000" pitchFamily="2" charset="2"/>
              </a:rPr>
              <a:t>x+2y+3x=1, 4x+5y+6z=1, </a:t>
            </a:r>
            <a:r>
              <a:rPr lang="en-US" altLang="ko-KR" sz="1600" smtClean="0">
                <a:sym typeface="Wingdings" panose="05000000000000000000" pitchFamily="2" charset="2"/>
              </a:rPr>
              <a:t>7x+8y+9z=1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>
                <a:sym typeface="Wingdings" panose="05000000000000000000" pitchFamily="2" charset="2"/>
              </a:rPr>
              <a:t>개념</a:t>
            </a:r>
            <a:r>
              <a:rPr lang="en-US" altLang="ko-KR" sz="1600" smtClean="0">
                <a:sym typeface="Wingdings" panose="05000000000000000000" pitchFamily="2" charset="2"/>
              </a:rPr>
              <a:t>6 : </a:t>
            </a:r>
            <a:r>
              <a:rPr lang="ko-KR" altLang="en-US" sz="1600" smtClean="0">
                <a:sym typeface="Wingdings" panose="05000000000000000000" pitchFamily="2" charset="2"/>
              </a:rPr>
              <a:t>한 벡터를 다른 벡터로 변환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2629314" y="630932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rgbClr val="FF0000"/>
                </a:solidFill>
              </a:rPr>
              <a:t>모두 설명이 다르지만 같은 의미이다</a:t>
            </a:r>
            <a:endParaRPr lang="ko-KR" alt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행과 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771800" y="3140968"/>
                <a:ext cx="1691489" cy="1394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140968"/>
                <a:ext cx="1691489" cy="1394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717461" y="3284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첫번째행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7461" y="3725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두번째행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17461" y="41273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세</a:t>
            </a:r>
            <a:r>
              <a:rPr lang="ko-KR" altLang="en-US" smtClean="0"/>
              <a:t>번째행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780833" y="3645024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80833" y="4120953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949185" y="3140968"/>
                <a:ext cx="1691489" cy="1394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185" y="3140968"/>
                <a:ext cx="1691489" cy="1394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21201" y="2087309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첫번째열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64096" y="2087309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두번째열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90977" y="2087309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세번째열</a:t>
            </a:r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5632562" y="2015301"/>
            <a:ext cx="0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92602" y="2015301"/>
            <a:ext cx="0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3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벡터의 기본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모양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772816"/>
                <a:ext cx="426514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열이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3X3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816"/>
                <a:ext cx="4265142" cy="824906"/>
              </a:xfrm>
              <a:prstGeom prst="rect">
                <a:avLst/>
              </a:prstGeom>
              <a:blipFill>
                <a:blip r:embed="rId2"/>
                <a:stretch>
                  <a:fillRect r="-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49635"/>
                <a:ext cx="421192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/>
                  <a:t>2</a:t>
                </a:r>
                <a:r>
                  <a:rPr lang="ko-KR" altLang="en-US" smtClean="0"/>
                  <a:t>개 열이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2X3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49635"/>
                <a:ext cx="4211922" cy="582147"/>
              </a:xfrm>
              <a:prstGeom prst="rect">
                <a:avLst/>
              </a:prstGeom>
              <a:blipFill>
                <a:blip r:embed="rId3"/>
                <a:stretch>
                  <a:fillRect r="-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39552" y="3231782"/>
                <a:ext cx="4085606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열이 </a:t>
                </a:r>
                <a:r>
                  <a:rPr lang="en-US" altLang="ko-KR"/>
                  <a:t>2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3X2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ko-KR" altLang="en-US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31782"/>
                <a:ext cx="4085606" cy="824906"/>
              </a:xfrm>
              <a:prstGeom prst="rect">
                <a:avLst/>
              </a:prstGeom>
              <a:blipFill>
                <a:blip r:embed="rId4"/>
                <a:stretch>
                  <a:fillRect r="-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39552" y="4077072"/>
                <a:ext cx="3906069" cy="823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열이 </a:t>
                </a:r>
                <a:r>
                  <a:rPr lang="en-US" altLang="ko-KR" smtClean="0"/>
                  <a:t>1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3X1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en-US" altLang="ko-KR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77072"/>
                <a:ext cx="3906069" cy="823944"/>
              </a:xfrm>
              <a:prstGeom prst="rect">
                <a:avLst/>
              </a:prstGeom>
              <a:blipFill>
                <a:blip r:embed="rId5"/>
                <a:stretch>
                  <a:fillRect r="-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539552" y="5013176"/>
                <a:ext cx="4175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2 3</m:t>
                        </m: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/>
                  <a:t>1</a:t>
                </a:r>
                <a:r>
                  <a:rPr lang="ko-KR" altLang="en-US" smtClean="0"/>
                  <a:t>개 열이 </a:t>
                </a:r>
                <a:r>
                  <a:rPr lang="en-US" altLang="ko-KR"/>
                  <a:t>3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1X3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en-US" altLang="ko-KR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13176"/>
                <a:ext cx="4175374" cy="369332"/>
              </a:xfrm>
              <a:prstGeom prst="rect">
                <a:avLst/>
              </a:prstGeom>
              <a:blipFill>
                <a:blip r:embed="rId6"/>
                <a:stretch>
                  <a:fillRect t="-8197" r="-439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0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스칼라곱과 덧셈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772816"/>
                <a:ext cx="15833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816"/>
                <a:ext cx="1583319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411760" y="1772816"/>
                <a:ext cx="209627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772816"/>
                <a:ext cx="2096279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4860032" y="1772816"/>
                <a:ext cx="1942391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772816"/>
                <a:ext cx="1942391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06824" y="278092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/>
              <a:t>학생들의 성적을 </a:t>
            </a:r>
            <a:r>
              <a:rPr lang="en-US" altLang="ko-KR" sz="1200" smtClean="0"/>
              <a:t>2</a:t>
            </a:r>
            <a:r>
              <a:rPr lang="ko-KR" altLang="en-US" sz="1200" smtClean="0"/>
              <a:t>배로 만든다</a:t>
            </a:r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539552" y="3573016"/>
                <a:ext cx="15833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</a:t>
                </a:r>
                <a:endParaRPr lang="ko-KR" altLang="en-US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1583319" cy="824906"/>
              </a:xfrm>
              <a:prstGeom prst="rect">
                <a:avLst/>
              </a:prstGeom>
              <a:blipFill>
                <a:blip r:embed="rId5"/>
                <a:stretch>
                  <a:fillRect r="-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979712" y="3573016"/>
                <a:ext cx="1580113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573016"/>
                <a:ext cx="1580113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851920" y="3573016"/>
                <a:ext cx="2021387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3 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5 7 7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9 9 9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573016"/>
                <a:ext cx="2021387" cy="823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오른쪽 화살표 6"/>
          <p:cNvSpPr/>
          <p:nvPr/>
        </p:nvSpPr>
        <p:spPr>
          <a:xfrm>
            <a:off x="2122871" y="1916832"/>
            <a:ext cx="216881" cy="536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546719" y="3716134"/>
            <a:ext cx="216881" cy="536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996456" y="3573016"/>
                <a:ext cx="2322752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1 0 1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2 1 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3 6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56" y="3573016"/>
                <a:ext cx="2322752" cy="823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600733" y="4560198"/>
            <a:ext cx="241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1</a:t>
            </a:r>
            <a:r>
              <a:rPr lang="ko-KR" altLang="en-US" sz="1200" smtClean="0"/>
              <a:t>학기 성적과 </a:t>
            </a:r>
            <a:r>
              <a:rPr lang="en-US" altLang="ko-KR" sz="1200" smtClean="0"/>
              <a:t>2</a:t>
            </a:r>
            <a:r>
              <a:rPr lang="ko-KR" altLang="en-US" sz="1200" smtClean="0"/>
              <a:t>학기 성적을 더함</a:t>
            </a:r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95052" y="5003884"/>
                <a:ext cx="6425220" cy="823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smtClean="0">
                    <a:sym typeface="Wingdings" panose="05000000000000000000" pitchFamily="2" charset="2"/>
                  </a:rPr>
                  <a:t>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1 2 3</m:t>
                        </m:r>
                      </m:e>
                    </m:d>
                  </m:oMath>
                </a14:m>
                <a:r>
                  <a:rPr lang="ko-KR" altLang="en-US" smtClean="0">
                    <a:sym typeface="Wingdings" panose="05000000000000000000" pitchFamily="2" charset="2"/>
                  </a:rPr>
                  <a:t> 은 더할 수 없다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:r>
                  <a:rPr lang="ko-KR" altLang="en-US" smtClean="0">
                    <a:sym typeface="Wingdings" panose="05000000000000000000" pitchFamily="2" charset="2"/>
                  </a:rPr>
                  <a:t>덧셈은 모양이 같아야 함 </a:t>
                </a:r>
                <a:endParaRPr lang="en-US" altLang="ko-KR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2" y="5003884"/>
                <a:ext cx="6425220" cy="8239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0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/>
              <a:t>행렬은 신경망의 핵심 도구이다</a:t>
            </a:r>
            <a:endParaRPr lang="ko-KR" altLang="en-US" sz="3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772816"/>
                <a:ext cx="2463688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2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W=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816"/>
                <a:ext cx="2463688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275856" y="2013137"/>
            <a:ext cx="394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A</a:t>
            </a:r>
            <a:r>
              <a:rPr lang="ko-KR" altLang="en-US" sz="1600" smtClean="0"/>
              <a:t>는 학생 </a:t>
            </a:r>
            <a:r>
              <a:rPr lang="en-US" altLang="ko-KR" sz="1600" smtClean="0"/>
              <a:t>4</a:t>
            </a:r>
            <a:r>
              <a:rPr lang="ko-KR" altLang="en-US" sz="1600" smtClean="0"/>
              <a:t>명의 국영수 세 과목 성적이다</a:t>
            </a:r>
            <a:endParaRPr lang="en-US" altLang="ko-KR" sz="1600" smtClean="0"/>
          </a:p>
          <a:p>
            <a:r>
              <a:rPr lang="en-US" altLang="ko-KR" sz="1600" smtClean="0"/>
              <a:t>W</a:t>
            </a:r>
            <a:r>
              <a:rPr lang="ko-KR" altLang="en-US" sz="1600" smtClean="0"/>
              <a:t>는 세 과목의 가중치이다</a:t>
            </a:r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251520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87224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722929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87224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9" idx="0"/>
            <a:endCxn id="23" idx="3"/>
          </p:cNvCxnSpPr>
          <p:nvPr/>
        </p:nvCxnSpPr>
        <p:spPr>
          <a:xfrm flipV="1">
            <a:off x="485368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0"/>
            <a:endCxn id="23" idx="4"/>
          </p:cNvCxnSpPr>
          <p:nvPr/>
        </p:nvCxnSpPr>
        <p:spPr>
          <a:xfrm flipV="1">
            <a:off x="1221072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3" idx="5"/>
          </p:cNvCxnSpPr>
          <p:nvPr/>
        </p:nvCxnSpPr>
        <p:spPr>
          <a:xfrm flipH="1" flipV="1">
            <a:off x="1386428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2433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201007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810828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416871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152575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88280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152575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3" idx="0"/>
            <a:endCxn id="36" idx="3"/>
          </p:cNvCxnSpPr>
          <p:nvPr/>
        </p:nvCxnSpPr>
        <p:spPr>
          <a:xfrm flipV="1">
            <a:off x="2650719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4" idx="0"/>
            <a:endCxn id="36" idx="4"/>
          </p:cNvCxnSpPr>
          <p:nvPr/>
        </p:nvCxnSpPr>
        <p:spPr>
          <a:xfrm flipV="1">
            <a:off x="3386423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5" idx="0"/>
            <a:endCxn id="36" idx="5"/>
          </p:cNvCxnSpPr>
          <p:nvPr/>
        </p:nvCxnSpPr>
        <p:spPr>
          <a:xfrm flipH="1" flipV="1">
            <a:off x="3551779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627784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66358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76179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593359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329063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064768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329063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/>
          <p:cNvCxnSpPr>
            <a:stCxn id="43" idx="0"/>
            <a:endCxn id="46" idx="3"/>
          </p:cNvCxnSpPr>
          <p:nvPr/>
        </p:nvCxnSpPr>
        <p:spPr>
          <a:xfrm flipV="1">
            <a:off x="4827207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4" idx="0"/>
            <a:endCxn id="46" idx="4"/>
          </p:cNvCxnSpPr>
          <p:nvPr/>
        </p:nvCxnSpPr>
        <p:spPr>
          <a:xfrm flipV="1">
            <a:off x="5562911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0"/>
            <a:endCxn id="46" idx="5"/>
          </p:cNvCxnSpPr>
          <p:nvPr/>
        </p:nvCxnSpPr>
        <p:spPr>
          <a:xfrm flipH="1" flipV="1">
            <a:off x="5728267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04272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542846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152667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32240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467944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203649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467944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3" idx="0"/>
            <a:endCxn id="56" idx="3"/>
          </p:cNvCxnSpPr>
          <p:nvPr/>
        </p:nvCxnSpPr>
        <p:spPr>
          <a:xfrm flipV="1">
            <a:off x="6966088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0"/>
            <a:endCxn id="56" idx="4"/>
          </p:cNvCxnSpPr>
          <p:nvPr/>
        </p:nvCxnSpPr>
        <p:spPr>
          <a:xfrm flipV="1">
            <a:off x="7701792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0"/>
            <a:endCxn id="56" idx="5"/>
          </p:cNvCxnSpPr>
          <p:nvPr/>
        </p:nvCxnSpPr>
        <p:spPr>
          <a:xfrm flipH="1" flipV="1">
            <a:off x="7867148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43153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681727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291548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3223034" y="5229200"/>
                <a:ext cx="2520113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34" y="5229200"/>
                <a:ext cx="2520113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오른쪽 화살표 63"/>
          <p:cNvSpPr/>
          <p:nvPr/>
        </p:nvSpPr>
        <p:spPr>
          <a:xfrm>
            <a:off x="2232248" y="5472160"/>
            <a:ext cx="570330" cy="641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152667" y="55892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행렬곱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5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행렬곱 </a:t>
            </a:r>
            <a:r>
              <a:rPr lang="en-US" altLang="ko-KR" smtClean="0"/>
              <a:t>(matrix product)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2132691" y="2083348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691" y="2083348"/>
                <a:ext cx="2448272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/>
          <p:cNvSpPr/>
          <p:nvPr/>
        </p:nvSpPr>
        <p:spPr>
          <a:xfrm>
            <a:off x="2276706" y="2120766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140802" y="2192774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945068" y="2120766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2207277" y="1565827"/>
            <a:ext cx="46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행렬곱은 반드시 </a:t>
            </a:r>
            <a:r>
              <a:rPr lang="en-US" altLang="ko-KR" smtClean="0"/>
              <a:t>“</a:t>
            </a:r>
            <a:r>
              <a:rPr lang="ko-KR" altLang="en-US" smtClean="0"/>
              <a:t>ㄱ자</a:t>
            </a:r>
            <a:r>
              <a:rPr lang="en-US" altLang="ko-KR" smtClean="0"/>
              <a:t>“ </a:t>
            </a:r>
            <a:r>
              <a:rPr lang="ko-KR" altLang="en-US" smtClean="0"/>
              <a:t>모양으로 계산한다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/>
              <p:cNvSpPr/>
              <p:nvPr/>
            </p:nvSpPr>
            <p:spPr>
              <a:xfrm>
                <a:off x="4499992" y="2083348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0" name="직사각형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083348"/>
                <a:ext cx="2448272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/>
          <p:cNvSpPr/>
          <p:nvPr/>
        </p:nvSpPr>
        <p:spPr>
          <a:xfrm>
            <a:off x="4644007" y="2346227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508103" y="2192774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312369" y="2418235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2132691" y="3329774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691" y="3329774"/>
                <a:ext cx="2448272" cy="1126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직사각형 74"/>
          <p:cNvSpPr/>
          <p:nvPr/>
        </p:nvSpPr>
        <p:spPr>
          <a:xfrm>
            <a:off x="2276706" y="3858395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140802" y="3439200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958354" y="3876321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/>
              <p:cNvSpPr/>
              <p:nvPr/>
            </p:nvSpPr>
            <p:spPr>
              <a:xfrm>
                <a:off x="4499992" y="3329774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8" name="직사각형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329774"/>
                <a:ext cx="2448272" cy="1126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/>
          <p:cNvSpPr/>
          <p:nvPr/>
        </p:nvSpPr>
        <p:spPr>
          <a:xfrm>
            <a:off x="4644007" y="4146427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508103" y="3439200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312369" y="4164353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9" y="4910526"/>
            <a:ext cx="2368786" cy="81768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99" y="5871144"/>
            <a:ext cx="2327384" cy="76757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912" y="5105945"/>
            <a:ext cx="3685982" cy="11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행렬곱이 가능한가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83568" y="1772816"/>
                <a:ext cx="1151084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72816"/>
                <a:ext cx="1151084" cy="662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1760177" y="1775036"/>
                <a:ext cx="1011623" cy="660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177" y="1775036"/>
                <a:ext cx="1011623" cy="660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683568" y="2636912"/>
                <a:ext cx="1262077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1 2 3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636912"/>
                <a:ext cx="1262077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1834494" y="2708919"/>
                <a:ext cx="1081322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1 2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494" y="2708919"/>
                <a:ext cx="1081322" cy="473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683568" y="3485051"/>
                <a:ext cx="1290546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85051"/>
                <a:ext cx="1290546" cy="662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1979712" y="3485051"/>
                <a:ext cx="1151084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485051"/>
                <a:ext cx="1151084" cy="662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83568" y="4333190"/>
                <a:ext cx="1524776" cy="11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1 2 3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2 3 4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1 1 1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3 2 1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3 4 5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333190"/>
                <a:ext cx="1524776" cy="1115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860032" y="1772816"/>
                <a:ext cx="1109791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772816"/>
                <a:ext cx="1109791" cy="4733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5868144" y="1772816"/>
                <a:ext cx="1052916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772816"/>
                <a:ext cx="1052916" cy="662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4860032" y="2636912"/>
                <a:ext cx="1122615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1 3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636912"/>
                <a:ext cx="1122615" cy="662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122987" y="2708920"/>
                <a:ext cx="1220783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1 2 3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87" y="2708920"/>
                <a:ext cx="1220783" cy="4733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4860032" y="3485051"/>
                <a:ext cx="1191159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485051"/>
                <a:ext cx="1191159" cy="662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6156176" y="3485051"/>
                <a:ext cx="1331839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1 3 1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3485051"/>
                <a:ext cx="1331839" cy="662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4860032" y="4333190"/>
                <a:ext cx="1569404" cy="11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1 2 3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2 3 4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1 1 1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3 2 1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3 4 5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333190"/>
                <a:ext cx="1569404" cy="11151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75350" y="6029902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N x </a:t>
            </a:r>
            <a:r>
              <a:rPr lang="en-US" altLang="ko-KR" smtClean="0">
                <a:solidFill>
                  <a:srgbClr val="FF0000"/>
                </a:solidFill>
              </a:rPr>
              <a:t>M</a:t>
            </a:r>
            <a:r>
              <a:rPr lang="en-US" altLang="ko-KR" smtClean="0"/>
              <a:t> </a:t>
            </a:r>
            <a:r>
              <a:rPr lang="ko-KR" altLang="en-US" smtClean="0"/>
              <a:t>과 </a:t>
            </a:r>
            <a:r>
              <a:rPr lang="en-US" altLang="ko-KR" smtClean="0">
                <a:solidFill>
                  <a:srgbClr val="FF0000"/>
                </a:solidFill>
              </a:rPr>
              <a:t>M</a:t>
            </a:r>
            <a:r>
              <a:rPr lang="en-US" altLang="ko-KR" smtClean="0"/>
              <a:t> x L </a:t>
            </a:r>
            <a:r>
              <a:rPr lang="ko-KR" altLang="en-US" smtClean="0"/>
              <a:t>행렬의 행렬곱 결과는 </a:t>
            </a:r>
            <a:r>
              <a:rPr lang="en-US" altLang="ko-KR" smtClean="0"/>
              <a:t>N x L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2699792" y="1790650"/>
                <a:ext cx="1122615" cy="660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1 1 1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790650"/>
                <a:ext cx="1122615" cy="6606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2801313" y="2636912"/>
                <a:ext cx="1122615" cy="660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1 1 1</m:t>
                          </m: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313" y="2636912"/>
                <a:ext cx="1122615" cy="6606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5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AB ≠ BA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40582" y="1693612"/>
                <a:ext cx="2244140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2 3 4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/>
                  <a:t>≠</a:t>
                </a:r>
                <a:r>
                  <a:rPr lang="ko-KR" altLang="en-US" sz="140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2 3 4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2" y="1693612"/>
                <a:ext cx="2244140" cy="662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11568" y="2482386"/>
                <a:ext cx="2306657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 smtClean="0"/>
                  <a:t>≠</a:t>
                </a:r>
                <a:r>
                  <a:rPr lang="ko-KR" altLang="en-US" sz="140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3 1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8" y="2482386"/>
                <a:ext cx="2306657" cy="662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39552" y="3369618"/>
                <a:ext cx="2161554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 smtClean="0"/>
                  <a:t>≠</a:t>
                </a:r>
                <a:r>
                  <a:rPr lang="ko-KR" altLang="en-US" sz="140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369618"/>
                <a:ext cx="2161554" cy="4733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539552" y="4152456"/>
                <a:ext cx="2588786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4 −2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−3 1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4 −2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−3 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52456"/>
                <a:ext cx="2588786" cy="473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75856" y="422108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같을 때도 있다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3163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성분표시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2627784" y="1772816"/>
                <a:ext cx="3437801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772816"/>
                <a:ext cx="3437801" cy="906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3848" y="2849538"/>
            <a:ext cx="235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/>
              <a:t>a</a:t>
            </a:r>
            <a:r>
              <a:rPr lang="en-US" altLang="ko-KR" baseline="-25000" smtClean="0"/>
              <a:t>11</a:t>
            </a:r>
            <a:r>
              <a:rPr lang="en-US" altLang="ko-KR" smtClean="0"/>
              <a:t> = 1, a</a:t>
            </a:r>
            <a:r>
              <a:rPr lang="en-US" altLang="ko-KR" baseline="-25000" smtClean="0"/>
              <a:t>22</a:t>
            </a:r>
            <a:r>
              <a:rPr lang="en-US" altLang="ko-KR" smtClean="0"/>
              <a:t>=5, a</a:t>
            </a:r>
            <a:r>
              <a:rPr lang="en-US" altLang="ko-KR" baseline="-25000" smtClean="0"/>
              <a:t>32</a:t>
            </a:r>
            <a:r>
              <a:rPr lang="en-US" altLang="ko-KR" smtClean="0"/>
              <a:t>=8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91880" y="3861048"/>
                <a:ext cx="18167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/>
                  <a:t>A = (a</a:t>
                </a:r>
                <a:r>
                  <a:rPr lang="en-US" altLang="ko-KR" baseline="-25000"/>
                  <a:t>ij</a:t>
                </a:r>
                <a:r>
                  <a:rPr lang="en-US" altLang="ko-KR" smtClean="0"/>
                  <a:t>)</a:t>
                </a:r>
              </a:p>
              <a:p>
                <a:pPr algn="ctr"/>
                <a:r>
                  <a:rPr lang="en-US" altLang="ko-KR" smtClean="0"/>
                  <a:t>(AB)</a:t>
                </a:r>
                <a:r>
                  <a:rPr lang="en-US" altLang="ko-KR" baseline="-25000" smtClean="0"/>
                  <a:t>ij</a:t>
                </a:r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  <m:r>
                          <m:rPr>
                            <m:nor/>
                          </m:rPr>
                          <a:rPr lang="en-US" altLang="ko-KR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kj</m:t>
                        </m:r>
                      </m:e>
                    </m:nary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861048"/>
                <a:ext cx="1816716" cy="646331"/>
              </a:xfrm>
              <a:prstGeom prst="rect">
                <a:avLst/>
              </a:prstGeom>
              <a:blipFill>
                <a:blip r:embed="rId3"/>
                <a:stretch>
                  <a:fillRect l="-2685" t="-25472" r="-7718" b="-10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행렬곱의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700808"/>
            <a:ext cx="4076700" cy="2695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3648" y="4634552"/>
            <a:ext cx="61093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/>
              <a:t>위의 식들을 증명하는 것은 쉽지 않다</a:t>
            </a:r>
            <a:r>
              <a:rPr lang="en-US" altLang="ko-KR" sz="140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/>
              <a:t>증명하더라도 방법은 아주 다양하다 </a:t>
            </a:r>
            <a:r>
              <a:rPr lang="en-US" altLang="ko-KR" sz="1400" smtClean="0"/>
              <a:t>(</a:t>
            </a:r>
            <a:r>
              <a:rPr lang="ko-KR" altLang="en-US" sz="1400" smtClean="0"/>
              <a:t>행렬의 정의가 많은 것과 관련됨</a:t>
            </a:r>
            <a:r>
              <a:rPr lang="en-US" altLang="ko-KR" sz="140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/>
              <a:t>아래와 같이 행렬 성분을 이용해 증명할 수 있다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1953" y="5517232"/>
                <a:ext cx="7210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[A(BC)]</a:t>
                </a:r>
                <a:r>
                  <a:rPr lang="en-US" altLang="ko-KR" baseline="-25000" smtClean="0"/>
                  <a:t>ij</a:t>
                </a:r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BC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kj</m:t>
                        </m:r>
                      </m:e>
                    </m:nary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</m:e>
                    </m:nary>
                  </m:oMath>
                </a14:m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b="0" i="0" smtClean="0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</m:t>
                        </m:r>
                        <m:r>
                          <m:rPr>
                            <m:nor/>
                          </m:rPr>
                          <a:rPr lang="en-US" altLang="ko-KR" b="0" i="0" baseline="-25000" smtClean="0"/>
                          <m:t>l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c</m:t>
                        </m:r>
                        <m:r>
                          <m:rPr>
                            <m:nor/>
                          </m:rPr>
                          <a:rPr lang="en-US" altLang="ko-KR" b="0" i="0" baseline="-25000" smtClean="0"/>
                          <m:t>l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j</m:t>
                        </m:r>
                      </m:e>
                    </m:nary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  <m:r>
                          <m:rPr>
                            <m:nor/>
                          </m:rPr>
                          <a:rPr lang="en-US" altLang="ko-KR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kl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clj</m:t>
                        </m:r>
                      </m:e>
                    </m:nary>
                  </m:oMath>
                </a14:m>
                <a:r>
                  <a:rPr lang="en-US" altLang="ko-KR" smtClean="0"/>
                  <a:t>  = [(AB)C]</a:t>
                </a:r>
                <a:r>
                  <a:rPr lang="en-US" altLang="ko-KR" baseline="-25000" smtClean="0"/>
                  <a:t>ij</a:t>
                </a:r>
                <a:r>
                  <a:rPr lang="en-US" altLang="ko-KR" smtClean="0"/>
                  <a:t>  </a:t>
                </a:r>
                <a:endParaRPr lang="ko-KR" alt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53" y="5517232"/>
                <a:ext cx="7210051" cy="369332"/>
              </a:xfrm>
              <a:prstGeom prst="rect">
                <a:avLst/>
              </a:prstGeom>
              <a:blipFill>
                <a:blip r:embed="rId3"/>
                <a:stretch>
                  <a:fillRect l="-676" t="-118033" b="-185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연립일차방정식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67744" y="1891757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+ 2y = 1</a:t>
            </a:r>
          </a:p>
          <a:p>
            <a:r>
              <a:rPr lang="en-US" altLang="ko-KR" smtClean="0"/>
              <a:t>3x – y = 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716016" y="1923850"/>
                <a:ext cx="213622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923850"/>
                <a:ext cx="2136226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4067944" y="1923850"/>
            <a:ext cx="570330" cy="641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94465" y="3252891"/>
            <a:ext cx="1869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+ 2y + 3z = 1</a:t>
            </a:r>
          </a:p>
          <a:p>
            <a:r>
              <a:rPr lang="en-US" altLang="ko-KR" smtClean="0"/>
              <a:t>3x – y +   z = 2</a:t>
            </a:r>
          </a:p>
          <a:p>
            <a:r>
              <a:rPr lang="en-US" altLang="ko-KR" smtClean="0"/>
              <a:t>x +  y +   z = 3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4716016" y="3284984"/>
                <a:ext cx="2642134" cy="823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1      1  1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284984"/>
                <a:ext cx="2642134" cy="823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오른쪽 화살표 13"/>
          <p:cNvSpPr/>
          <p:nvPr/>
        </p:nvSpPr>
        <p:spPr>
          <a:xfrm>
            <a:off x="4067944" y="3284984"/>
            <a:ext cx="570330" cy="641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75656" y="4869160"/>
            <a:ext cx="6726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선형방정식</a:t>
            </a:r>
            <a:r>
              <a:rPr lang="en-US" altLang="ko-KR" smtClean="0"/>
              <a:t>(linear equation) </a:t>
            </a:r>
            <a:r>
              <a:rPr lang="ko-KR" altLang="en-US" smtClean="0"/>
              <a:t>이라고도 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solidFill>
                  <a:srgbClr val="FF0000"/>
                </a:solidFill>
              </a:rPr>
              <a:t>x</a:t>
            </a:r>
            <a:r>
              <a:rPr lang="en-US" altLang="ko-KR" baseline="30000" smtClean="0">
                <a:solidFill>
                  <a:srgbClr val="FF0000"/>
                </a:solidFill>
              </a:rPr>
              <a:t>2</a:t>
            </a:r>
            <a:r>
              <a:rPr lang="en-US" altLang="ko-KR" smtClean="0"/>
              <a:t> + </a:t>
            </a:r>
            <a:r>
              <a:rPr lang="en-US" altLang="ko-KR" smtClean="0">
                <a:solidFill>
                  <a:srgbClr val="FF0000"/>
                </a:solidFill>
              </a:rPr>
              <a:t>xy</a:t>
            </a:r>
            <a:r>
              <a:rPr lang="en-US" altLang="ko-KR" smtClean="0"/>
              <a:t> + x + y = 1 </a:t>
            </a:r>
            <a:r>
              <a:rPr lang="ko-KR" altLang="en-US" smtClean="0"/>
              <a:t>등은 일차방정식이 아니다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연립일차방정식은 행렬 표시로 바꿀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기하학적인 해석 </a:t>
            </a:r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직선</a:t>
            </a:r>
            <a:r>
              <a:rPr lang="en-US" altLang="ko-KR" smtClean="0">
                <a:sym typeface="Wingdings" panose="05000000000000000000" pitchFamily="2" charset="2"/>
              </a:rPr>
              <a:t>(2</a:t>
            </a:r>
            <a:r>
              <a:rPr lang="ko-KR" altLang="en-US" smtClean="0">
                <a:sym typeface="Wingdings" panose="05000000000000000000" pitchFamily="2" charset="2"/>
              </a:rPr>
              <a:t>차원</a:t>
            </a:r>
            <a:r>
              <a:rPr lang="en-US" altLang="ko-KR" smtClean="0">
                <a:sym typeface="Wingdings" panose="05000000000000000000" pitchFamily="2" charset="2"/>
              </a:rPr>
              <a:t>), </a:t>
            </a:r>
            <a:r>
              <a:rPr lang="ko-KR" altLang="en-US" smtClean="0">
                <a:sym typeface="Wingdings" panose="05000000000000000000" pitchFamily="2" charset="2"/>
              </a:rPr>
              <a:t>평면</a:t>
            </a:r>
            <a:r>
              <a:rPr lang="en-US" altLang="ko-KR" smtClean="0">
                <a:sym typeface="Wingdings" panose="05000000000000000000" pitchFamily="2" charset="2"/>
              </a:rPr>
              <a:t>(3</a:t>
            </a:r>
            <a:r>
              <a:rPr lang="ko-KR" altLang="en-US" smtClean="0">
                <a:sym typeface="Wingdings" panose="05000000000000000000" pitchFamily="2" charset="2"/>
              </a:rPr>
              <a:t>차원</a:t>
            </a:r>
            <a:r>
              <a:rPr lang="en-US" altLang="ko-KR" smtClean="0">
                <a:sym typeface="Wingdings" panose="05000000000000000000" pitchFamily="2" charset="2"/>
              </a:rPr>
              <a:t>) </a:t>
            </a:r>
            <a:r>
              <a:rPr lang="ko-KR" altLang="en-US" smtClean="0">
                <a:sym typeface="Wingdings" panose="05000000000000000000" pitchFamily="2" charset="2"/>
              </a:rPr>
              <a:t>의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 smtClean="0">
                <a:sym typeface="Wingdings" panose="05000000000000000000" pitchFamily="2" charset="2"/>
              </a:rPr>
              <a:t>만나는 부분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0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해의 있음</a:t>
            </a:r>
            <a:r>
              <a:rPr lang="en-US" altLang="ko-KR" smtClean="0"/>
              <a:t>/</a:t>
            </a:r>
            <a:r>
              <a:rPr lang="ko-KR" altLang="en-US" smtClean="0"/>
              <a:t>없음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4" y="1916832"/>
            <a:ext cx="858332" cy="30610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19672" y="2060848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y = 1</a:t>
            </a:r>
          </a:p>
          <a:p>
            <a:r>
              <a:rPr lang="en-US" altLang="ko-KR" smtClean="0"/>
              <a:t>x + y = -3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19672" y="2996952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x + 1</a:t>
            </a:r>
          </a:p>
          <a:p>
            <a:r>
              <a:rPr lang="en-US" altLang="ko-KR" smtClean="0"/>
              <a:t>y = -10x + 100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19672" y="4005064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x + 1</a:t>
            </a:r>
          </a:p>
          <a:p>
            <a:r>
              <a:rPr lang="en-US" altLang="ko-KR" smtClean="0"/>
              <a:t>y = x + 1</a:t>
            </a: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35941"/>
            <a:ext cx="4183954" cy="27363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07904" y="4653136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x+y+z=2</a:t>
            </a:r>
          </a:p>
          <a:p>
            <a:r>
              <a:rPr lang="en-US" altLang="ko-KR" smtClean="0"/>
              <a:t>x+y+z=3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076056" y="4653136"/>
            <a:ext cx="1378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x+y+z=2</a:t>
            </a:r>
          </a:p>
          <a:p>
            <a:r>
              <a:rPr lang="en-US" altLang="ko-KR" smtClean="0"/>
              <a:t>x+2y+3z=1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656970" y="4653136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x-y+z=2</a:t>
            </a:r>
          </a:p>
          <a:p>
            <a:r>
              <a:rPr lang="en-US" altLang="ko-KR" smtClean="0"/>
              <a:t>x+y-z=1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707904" y="5740063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x+y+z=2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76056" y="5740063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x+y+z=1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09695" y="141277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[2</a:t>
            </a:r>
            <a:r>
              <a:rPr lang="ko-KR" altLang="en-US" smtClean="0"/>
              <a:t>차원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64088" y="141277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[3</a:t>
            </a:r>
            <a:r>
              <a:rPr lang="ko-KR" altLang="en-US" smtClean="0"/>
              <a:t>차원</a:t>
            </a:r>
            <a:r>
              <a:rPr lang="en-US" altLang="ko-KR"/>
              <a:t>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벡터는 무엇인가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3912"/>
          </a:xfrm>
        </p:spPr>
        <p:txBody>
          <a:bodyPr>
            <a:normAutofit/>
          </a:bodyPr>
          <a:lstStyle/>
          <a:p>
            <a:r>
              <a:rPr lang="ko-KR" altLang="en-US" sz="2000" smtClean="0"/>
              <a:t>벡터 </a:t>
            </a:r>
            <a:r>
              <a:rPr lang="en-US" altLang="ko-KR" sz="2000" smtClean="0"/>
              <a:t>(</a:t>
            </a:r>
            <a:r>
              <a:rPr lang="en-US" altLang="ko-KR" sz="2000"/>
              <a:t>Vector)</a:t>
            </a:r>
          </a:p>
          <a:p>
            <a:r>
              <a:rPr lang="ko-KR" altLang="en-US" sz="2000"/>
              <a:t>정의 </a:t>
            </a:r>
            <a:r>
              <a:rPr lang="en-US" altLang="ko-KR" sz="2000" smtClean="0"/>
              <a:t>: </a:t>
            </a:r>
            <a:r>
              <a:rPr lang="ko-KR" altLang="en-US" sz="2000" b="1" smtClean="0">
                <a:solidFill>
                  <a:srgbClr val="FF0000"/>
                </a:solidFill>
              </a:rPr>
              <a:t>크기와 방향 </a:t>
            </a:r>
            <a:r>
              <a:rPr lang="ko-KR" altLang="en-US" sz="2000" smtClean="0"/>
              <a:t>으로 구분하는 성질 </a:t>
            </a:r>
            <a:r>
              <a:rPr lang="en-US" altLang="ko-KR" sz="2000" smtClean="0"/>
              <a:t>(</a:t>
            </a:r>
            <a:r>
              <a:rPr lang="ko-KR" altLang="en-US" sz="2000" smtClean="0"/>
              <a:t>화살표</a:t>
            </a:r>
            <a:r>
              <a:rPr lang="en-US" altLang="ko-KR" sz="2000" smtClean="0"/>
              <a:t>)</a:t>
            </a:r>
            <a:endParaRPr lang="en-US" altLang="ko-KR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03648" y="270892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267744" y="2636912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2267744" y="3431577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4234725" y="2699346"/>
            <a:ext cx="1609836" cy="13798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5016469" y="3144337"/>
            <a:ext cx="1008112" cy="86409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772553" y="3389275"/>
            <a:ext cx="1303185" cy="4743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31640" y="39471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같다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07205" y="38237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다르다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4513697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시작점이 달라도 </a:t>
            </a:r>
            <a:r>
              <a:rPr lang="en-US" altLang="ko-KR" sz="2000" smtClean="0"/>
              <a:t>"</a:t>
            </a:r>
            <a:r>
              <a:rPr lang="ko-KR" altLang="en-US" sz="2000" smtClean="0"/>
              <a:t>크기와 방향</a:t>
            </a:r>
            <a:r>
              <a:rPr lang="en-US" altLang="ko-KR" sz="2000" smtClean="0"/>
              <a:t>“ </a:t>
            </a:r>
            <a:r>
              <a:rPr lang="ko-KR" altLang="en-US" sz="2000" smtClean="0"/>
              <a:t>이 같다면 같은 벡터이다</a:t>
            </a:r>
            <a:endParaRPr lang="en-US" altLang="ko-KR" sz="2000"/>
          </a:p>
        </p:txBody>
      </p:sp>
      <p:cxnSp>
        <p:nvCxnSpPr>
          <p:cNvPr id="19" name="직선 연결선 18"/>
          <p:cNvCxnSpPr/>
          <p:nvPr/>
        </p:nvCxnSpPr>
        <p:spPr>
          <a:xfrm>
            <a:off x="1403648" y="5013176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55576" y="6453336"/>
            <a:ext cx="3744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13056" y="63813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386662" y="5626202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655044" y="5267314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37192" y="536392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586976" y="50038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411760" y="602128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16469" y="5477609"/>
            <a:ext cx="111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OA    BC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778816" y="5477609"/>
            <a:ext cx="30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148064" y="5477609"/>
            <a:ext cx="30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행소거법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6" y="1432669"/>
            <a:ext cx="2754586" cy="5288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44824"/>
            <a:ext cx="2978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 </a:t>
            </a:r>
            <a:r>
              <a:rPr lang="ko-KR" altLang="en-US" smtClean="0"/>
              <a:t>식을 상수배 해도 된다</a:t>
            </a:r>
            <a:endParaRPr lang="en-US" altLang="ko-KR" smtClean="0"/>
          </a:p>
          <a:p>
            <a:r>
              <a:rPr lang="en-US" altLang="ko-KR" smtClean="0"/>
              <a:t>x + y + 2z = 9 </a:t>
            </a:r>
            <a:r>
              <a:rPr lang="ko-KR" altLang="en-US" smtClean="0"/>
              <a:t>와</a:t>
            </a:r>
            <a:endParaRPr lang="en-US" altLang="ko-KR" smtClean="0"/>
          </a:p>
          <a:p>
            <a:r>
              <a:rPr lang="en-US" altLang="ko-KR" smtClean="0"/>
              <a:t>2x + 2y + 4z = 18 </a:t>
            </a:r>
            <a:r>
              <a:rPr lang="ko-KR" altLang="en-US" smtClean="0"/>
              <a:t>은 같다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83968" y="2963664"/>
                <a:ext cx="2975815" cy="161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- </a:t>
                </a:r>
                <a:r>
                  <a:rPr lang="ko-KR" altLang="en-US" smtClean="0"/>
                  <a:t>두 식을 바꾸어도 된다</a:t>
                </a:r>
                <a:endParaRPr lang="en-US" altLang="ko-KR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+ 4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−3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은</a:t>
                </a:r>
                <a:endParaRPr lang="en-US" altLang="ko-KR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+ 4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−3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9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smtClean="0"/>
                  <a:t> 같다</a:t>
                </a:r>
                <a:endParaRPr lang="ko-KR" altLang="en-US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963664"/>
                <a:ext cx="2975815" cy="1614032"/>
              </a:xfrm>
              <a:prstGeom prst="rect">
                <a:avLst/>
              </a:prstGeom>
              <a:blipFill>
                <a:blip r:embed="rId3"/>
                <a:stretch>
                  <a:fillRect l="-1844" t="-1887" r="-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283968" y="4743473"/>
            <a:ext cx="388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/>
              <a:t>한 식을 상수배한 다음 다른 식에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더해도 된다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71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중복해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1988840"/>
            <a:ext cx="1869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y + z = 3</a:t>
            </a:r>
          </a:p>
          <a:p>
            <a:r>
              <a:rPr lang="en-US" altLang="ko-KR" smtClean="0"/>
              <a:t>x – y + z = 1</a:t>
            </a:r>
          </a:p>
          <a:p>
            <a:r>
              <a:rPr lang="en-US" altLang="ko-KR" smtClean="0"/>
              <a:t>3x + y + 3z = 7</a:t>
            </a:r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2699792" y="223448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91880" y="21345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1</a:t>
            </a:r>
          </a:p>
          <a:p>
            <a:r>
              <a:rPr lang="en-US" altLang="ko-KR" smtClean="0"/>
              <a:t>z = -x+2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887908" y="223448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79996" y="22675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(t, 1, -t+2)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3568" y="3644981"/>
            <a:ext cx="1996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y + z = 1</a:t>
            </a:r>
          </a:p>
          <a:p>
            <a:r>
              <a:rPr lang="en-US" altLang="ko-KR" smtClean="0"/>
              <a:t>x + y + z = 1</a:t>
            </a:r>
          </a:p>
          <a:p>
            <a:r>
              <a:rPr lang="en-US" altLang="ko-KR" smtClean="0"/>
              <a:t>2x + 2y + 2z = 2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699792" y="389062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91880" y="393305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887908" y="389062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79996" y="392372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(s, t, 1-s-t)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전치행렬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11560" y="1700808"/>
                <a:ext cx="332591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4 7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2 5 8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3 6 9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332591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611560" y="2676039"/>
                <a:ext cx="2995372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5 6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3 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2 4 6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676039"/>
                <a:ext cx="2995372" cy="824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11560" y="3717032"/>
                <a:ext cx="2779287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2 3</m:t>
                        </m: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717032"/>
                <a:ext cx="2779287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788024" y="3100057"/>
                <a:ext cx="2645661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baseline="30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1 3 5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2 4 6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5 6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?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100057"/>
                <a:ext cx="2645661" cy="824969"/>
              </a:xfrm>
              <a:prstGeom prst="rect">
                <a:avLst/>
              </a:prstGeom>
              <a:blipFill>
                <a:blip r:embed="rId5"/>
                <a:stretch>
                  <a:fillRect r="-1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88024" y="1788052"/>
            <a:ext cx="2252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transpose matrix</a:t>
            </a:r>
          </a:p>
          <a:p>
            <a:pPr marL="285750" indent="-285750">
              <a:buFontTx/>
              <a:buChar char="-"/>
            </a:pPr>
            <a:r>
              <a:rPr lang="ko-KR" altLang="en-US" smtClean="0"/>
              <a:t>행과 열을 바꾼다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A</a:t>
            </a:r>
            <a:r>
              <a:rPr lang="en-US" altLang="ko-KR" baseline="30000" smtClean="0"/>
              <a:t>T</a:t>
            </a:r>
            <a:r>
              <a:rPr lang="en-US" altLang="ko-KR" baseline="-25000" smtClean="0"/>
              <a:t>ij</a:t>
            </a:r>
            <a:r>
              <a:rPr lang="en-US" altLang="ko-KR" smtClean="0"/>
              <a:t> = A</a:t>
            </a:r>
            <a:r>
              <a:rPr lang="en-US" altLang="ko-KR" baseline="-25000" smtClean="0"/>
              <a:t>ji</a:t>
            </a:r>
            <a:r>
              <a:rPr lang="en-US" altLang="ko-KR" smtClean="0"/>
              <a:t>  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28199" y="4797152"/>
                <a:ext cx="23547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i="1" smtClean="0">
                    <a:latin typeface="Cambria Math" panose="02040503050406030204" pitchFamily="18" charset="0"/>
                  </a:rPr>
                  <a:t>(A+B)</a:t>
                </a:r>
                <a:r>
                  <a:rPr lang="en-US" altLang="ko-KR" i="1" baseline="30000" smtClean="0">
                    <a:latin typeface="Cambria Math" panose="02040503050406030204" pitchFamily="18" charset="0"/>
                  </a:rPr>
                  <a:t>T</a:t>
                </a:r>
                <a:r>
                  <a:rPr lang="en-US" altLang="ko-KR" i="1" smtClean="0">
                    <a:latin typeface="Cambria Math" panose="02040503050406030204" pitchFamily="18" charset="0"/>
                  </a:rPr>
                  <a:t> = A</a:t>
                </a:r>
                <a:r>
                  <a:rPr lang="en-US" altLang="ko-KR" i="1" baseline="30000" smtClean="0">
                    <a:latin typeface="Cambria Math" panose="02040503050406030204" pitchFamily="18" charset="0"/>
                  </a:rPr>
                  <a:t>T</a:t>
                </a:r>
                <a:r>
                  <a:rPr lang="en-US" altLang="ko-KR" i="1" smtClean="0">
                    <a:latin typeface="Cambria Math" panose="02040503050406030204" pitchFamily="18" charset="0"/>
                  </a:rPr>
                  <a:t> + B</a:t>
                </a:r>
                <a:r>
                  <a:rPr lang="en-US" altLang="ko-KR" i="1" baseline="30000" smtClean="0">
                    <a:latin typeface="Cambria Math" panose="02040503050406030204" pitchFamily="18" charset="0"/>
                  </a:rPr>
                  <a:t>T</a:t>
                </a:r>
                <a:r>
                  <a:rPr lang="en-US" altLang="ko-KR" i="1" smtClean="0">
                    <a:latin typeface="Cambria Math" panose="02040503050406030204" pitchFamily="18" charset="0"/>
                  </a:rPr>
                  <a:t>    </a:t>
                </a: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ko-KR" b="1" smtClean="0">
                    <a:solidFill>
                      <a:srgbClr val="FF0000"/>
                    </a:solidFill>
                  </a:rPr>
                  <a:t>B)</a:t>
                </a:r>
                <a:r>
                  <a:rPr lang="en-US" altLang="ko-KR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 = B</a:t>
                </a:r>
                <a:r>
                  <a:rPr lang="en-US" altLang="ko-KR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A</a:t>
                </a:r>
                <a:r>
                  <a:rPr lang="en-US" altLang="ko-KR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smtClean="0"/>
                  <a:t>          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199" y="4797152"/>
                <a:ext cx="2354747" cy="646331"/>
              </a:xfrm>
              <a:prstGeom prst="rect">
                <a:avLst/>
              </a:prstGeom>
              <a:blipFill>
                <a:blip r:embed="rId6"/>
                <a:stretch>
                  <a:fillRect l="-2067" t="-6604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27584" y="5877272"/>
            <a:ext cx="6465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전치행렬은 짐작보다 행렬수학에서 아주 중요한</a:t>
            </a:r>
            <a:r>
              <a:rPr lang="en-US" altLang="ko-KR" sz="1600" i="1" smtClean="0">
                <a:solidFill>
                  <a:schemeClr val="accent1"/>
                </a:solidFill>
              </a:rPr>
              <a:t>(</a:t>
            </a:r>
            <a:r>
              <a:rPr lang="ko-KR" altLang="en-US" sz="1600" i="1" smtClean="0">
                <a:solidFill>
                  <a:schemeClr val="accent1"/>
                </a:solidFill>
              </a:rPr>
              <a:t>어려운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r>
              <a:rPr lang="ko-KR" altLang="en-US" sz="1600" i="1" smtClean="0">
                <a:solidFill>
                  <a:schemeClr val="accent1"/>
                </a:solidFill>
              </a:rPr>
              <a:t> 개념이다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전치행렬의 의미를 정확하게 이해하는 것은 아주 큰 도전과제이다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84401" y="4797152"/>
            <a:ext cx="1715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Y</a:t>
            </a:r>
            <a:r>
              <a:rPr lang="en-US" altLang="ko-KR" baseline="30000" smtClean="0"/>
              <a:t>T</a:t>
            </a:r>
            <a:r>
              <a:rPr lang="en-US" altLang="ko-KR" smtClean="0"/>
              <a:t>AX = (A</a:t>
            </a:r>
            <a:r>
              <a:rPr lang="en-US" altLang="ko-KR" baseline="30000" smtClean="0"/>
              <a:t>T</a:t>
            </a:r>
            <a:r>
              <a:rPr lang="en-US" altLang="ko-KR" smtClean="0"/>
              <a:t>Y)</a:t>
            </a:r>
            <a:r>
              <a:rPr lang="en-US" altLang="ko-KR" baseline="30000" smtClean="0"/>
              <a:t>T</a:t>
            </a:r>
            <a:r>
              <a:rPr lang="en-US" altLang="ko-KR" smtClean="0"/>
              <a:t>X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= X</a:t>
            </a:r>
            <a:r>
              <a:rPr lang="en-US" altLang="ko-KR" baseline="30000" smtClean="0"/>
              <a:t>T</a:t>
            </a:r>
            <a:r>
              <a:rPr lang="en-US" altLang="ko-KR" smtClean="0"/>
              <a:t>A</a:t>
            </a:r>
            <a:r>
              <a:rPr lang="en-US" altLang="ko-KR" baseline="30000" smtClean="0"/>
              <a:t>T</a:t>
            </a:r>
            <a:r>
              <a:rPr lang="en-US" altLang="ko-KR" smtClean="0"/>
              <a:t>Y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872416" y="4941168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행렬과 </a:t>
            </a:r>
            <a:r>
              <a:rPr lang="ko-KR" altLang="en-US"/>
              <a:t>벡</a:t>
            </a:r>
            <a:r>
              <a:rPr lang="ko-KR" altLang="en-US" smtClean="0"/>
              <a:t>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899592" y="3958535"/>
                <a:ext cx="3612271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4,5,6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7,8,9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958535"/>
                <a:ext cx="3612271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899592" y="1772816"/>
                <a:ext cx="2994025" cy="181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X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Y</a:t>
                </a:r>
                <a:endParaRPr lang="ko-KR" altLang="en-US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:r>
                  <a:rPr lang="en-US" altLang="ko-KR" smtClean="0"/>
                  <a:t>Y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X</a:t>
                </a:r>
              </a:p>
              <a:p>
                <a:r>
                  <a:rPr lang="en-US" altLang="ko-KR" smtClean="0"/>
                  <a:t>X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Y</a:t>
                </a:r>
                <a:r>
                  <a:rPr lang="ko-KR" altLang="en-US"/>
                  <a:t> </a:t>
                </a:r>
                <a:r>
                  <a:rPr lang="en-US" altLang="ko-KR" smtClean="0"/>
                  <a:t>= </a:t>
                </a:r>
                <a:r>
                  <a:rPr lang="en-US" altLang="ko-KR"/>
                  <a:t>Y</a:t>
                </a:r>
                <a:r>
                  <a:rPr lang="en-US" altLang="ko-KR" baseline="30000"/>
                  <a:t>T</a:t>
                </a:r>
                <a:r>
                  <a:rPr lang="en-US" altLang="ko-KR"/>
                  <a:t>X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772816"/>
                <a:ext cx="2994025" cy="1819024"/>
              </a:xfrm>
              <a:prstGeom prst="rect">
                <a:avLst/>
              </a:prstGeom>
              <a:blipFill>
                <a:blip r:embed="rId3"/>
                <a:stretch>
                  <a:fillRect l="-1833" r="-815" b="-43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/>
          <p:cNvCxnSpPr/>
          <p:nvPr/>
        </p:nvCxnSpPr>
        <p:spPr>
          <a:xfrm>
            <a:off x="1691680" y="4293096"/>
            <a:ext cx="540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80" y="4581128"/>
            <a:ext cx="540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899592" y="5113336"/>
                <a:ext cx="466762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z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113336"/>
                <a:ext cx="4667624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1835696" y="5229200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051720" y="5229200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04048" y="2852936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※ </a:t>
            </a:r>
            <a:r>
              <a:rPr lang="ko-KR" altLang="en-US" smtClean="0"/>
              <a:t>행렬곱은 벡터내적과 관련있다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65628" y="420008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행벡터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52120" y="534112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열벡터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항등행렬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3568" y="1772816"/>
            <a:ext cx="413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대각선이 </a:t>
            </a:r>
            <a:r>
              <a:rPr lang="en-US" altLang="ko-KR" smtClean="0"/>
              <a:t>1</a:t>
            </a:r>
            <a:r>
              <a:rPr lang="ko-KR" altLang="en-US" smtClean="0"/>
              <a:t>이고 나머지는 </a:t>
            </a:r>
            <a:r>
              <a:rPr lang="en-US" altLang="ko-KR" smtClean="0"/>
              <a:t>0 </a:t>
            </a:r>
            <a:r>
              <a:rPr lang="ko-KR" altLang="en-US" smtClean="0"/>
              <a:t>인 행렬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기호 </a:t>
            </a:r>
            <a:r>
              <a:rPr lang="en-US" altLang="ko-KR" smtClean="0">
                <a:latin typeface="Consolas" panose="020B0609020204030204" pitchFamily="49" charset="0"/>
              </a:rPr>
              <a:t>I </a:t>
            </a:r>
            <a:r>
              <a:rPr lang="ko-KR" altLang="en-US" smtClean="0"/>
              <a:t>로 표시한다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IX = XI = X</a:t>
            </a:r>
            <a:endParaRPr lang="en-US" altLang="ko-KR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835696" y="3212976"/>
                <a:ext cx="2824106" cy="2136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/>
              </a:p>
              <a:p>
                <a:endParaRPr lang="en-US" altLang="ko-KR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212976"/>
                <a:ext cx="2824106" cy="2136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8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206084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en-US" altLang="ko-KR" baseline="-25000" smtClean="0"/>
              <a:t>1</a:t>
            </a:r>
            <a:r>
              <a:rPr lang="en-US" altLang="ko-KR" smtClean="0"/>
              <a:t> + x</a:t>
            </a:r>
            <a:r>
              <a:rPr lang="en-US" altLang="ko-KR" baseline="-25000" smtClean="0"/>
              <a:t>2</a:t>
            </a:r>
            <a:r>
              <a:rPr lang="en-US" altLang="ko-KR" smtClean="0"/>
              <a:t> = y</a:t>
            </a:r>
            <a:r>
              <a:rPr lang="en-US" altLang="ko-KR" baseline="-25000" smtClean="0"/>
              <a:t>1</a:t>
            </a:r>
          </a:p>
          <a:p>
            <a:r>
              <a:rPr lang="en-US" altLang="ko-KR" smtClean="0"/>
              <a:t>x</a:t>
            </a:r>
            <a:r>
              <a:rPr lang="en-US" altLang="ko-KR" baseline="-25000" smtClean="0"/>
              <a:t>1</a:t>
            </a:r>
            <a:r>
              <a:rPr lang="en-US" altLang="ko-KR" smtClean="0"/>
              <a:t> – x</a:t>
            </a:r>
            <a:r>
              <a:rPr lang="en-US" altLang="ko-KR" baseline="-25000" smtClean="0"/>
              <a:t>2</a:t>
            </a:r>
            <a:r>
              <a:rPr lang="en-US" altLang="ko-KR" smtClean="0"/>
              <a:t> = y</a:t>
            </a:r>
            <a:r>
              <a:rPr lang="en-US" altLang="ko-KR" baseline="-25000" smtClean="0"/>
              <a:t>2</a:t>
            </a:r>
            <a:endParaRPr lang="ko-KR" altLang="en-US" baseline="-25000"/>
          </a:p>
        </p:txBody>
      </p:sp>
      <p:sp>
        <p:nvSpPr>
          <p:cNvPr id="18" name="TextBox 17"/>
          <p:cNvSpPr txBox="1"/>
          <p:nvPr/>
        </p:nvSpPr>
        <p:spPr>
          <a:xfrm>
            <a:off x="2771800" y="206084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en-US" altLang="ko-KR" baseline="-25000" smtClean="0"/>
              <a:t>1</a:t>
            </a:r>
            <a:r>
              <a:rPr lang="en-US" altLang="ko-KR" smtClean="0"/>
              <a:t> = ½(y</a:t>
            </a:r>
            <a:r>
              <a:rPr lang="en-US" altLang="ko-KR" baseline="-25000" smtClean="0"/>
              <a:t>1</a:t>
            </a:r>
            <a:r>
              <a:rPr lang="en-US" altLang="ko-KR" smtClean="0"/>
              <a:t>+</a:t>
            </a:r>
            <a:r>
              <a:rPr lang="en-US" altLang="ko-KR"/>
              <a:t> y</a:t>
            </a:r>
            <a:r>
              <a:rPr lang="en-US" altLang="ko-KR" baseline="-25000"/>
              <a:t>2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x</a:t>
            </a:r>
            <a:r>
              <a:rPr lang="en-US" altLang="ko-KR" baseline="-25000" smtClean="0"/>
              <a:t>2</a:t>
            </a:r>
            <a:r>
              <a:rPr lang="en-US" altLang="ko-KR" smtClean="0"/>
              <a:t> = </a:t>
            </a:r>
            <a:r>
              <a:rPr lang="en-US" altLang="ko-KR"/>
              <a:t>½(</a:t>
            </a:r>
            <a:r>
              <a:rPr lang="en-US" altLang="ko-KR" smtClean="0"/>
              <a:t>y</a:t>
            </a:r>
            <a:r>
              <a:rPr lang="en-US" altLang="ko-KR" baseline="-25000" smtClean="0"/>
              <a:t>1</a:t>
            </a:r>
            <a:r>
              <a:rPr lang="en-US" altLang="ko-KR" smtClean="0"/>
              <a:t> - y</a:t>
            </a:r>
            <a:r>
              <a:rPr lang="en-US" altLang="ko-KR" baseline="-25000" smtClean="0"/>
              <a:t>2</a:t>
            </a:r>
            <a:r>
              <a:rPr lang="en-US" altLang="ko-KR"/>
              <a:t>)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2339752" y="2276872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11560" y="3042579"/>
                <a:ext cx="2326021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1 −1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42579"/>
                <a:ext cx="2326021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오른쪽 화살표 20"/>
          <p:cNvSpPr/>
          <p:nvPr/>
        </p:nvSpPr>
        <p:spPr>
          <a:xfrm>
            <a:off x="3059832" y="317036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399376" y="3042579"/>
                <a:ext cx="226671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76" y="3042579"/>
                <a:ext cx="2266710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01828" y="404389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Y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1948696" y="4048542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509524" y="4043896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X = 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Y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6859" y="4725144"/>
            <a:ext cx="52293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역행렬은 정사각행렬</a:t>
            </a:r>
            <a:r>
              <a:rPr lang="en-US" altLang="ko-KR" sz="1600" smtClean="0"/>
              <a:t>(nxn)</a:t>
            </a:r>
            <a:r>
              <a:rPr lang="ko-KR" altLang="en-US" sz="1600" smtClean="0"/>
              <a:t>에서만 적용된다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>
                <a:solidFill>
                  <a:srgbClr val="FF0000"/>
                </a:solidFill>
              </a:rPr>
              <a:t>AB = BA = </a:t>
            </a:r>
            <a:r>
              <a:rPr lang="en-US" altLang="ko-KR" sz="1600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smtClean="0">
                <a:solidFill>
                  <a:srgbClr val="FF0000"/>
                </a:solidFill>
              </a:rPr>
              <a:t> </a:t>
            </a:r>
            <a:r>
              <a:rPr lang="ko-KR" altLang="en-US" sz="1600" smtClean="0"/>
              <a:t>일때</a:t>
            </a:r>
            <a:r>
              <a:rPr lang="en-US" altLang="ko-KR" sz="1600" smtClean="0"/>
              <a:t>, B 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A</a:t>
            </a:r>
            <a:r>
              <a:rPr lang="ko-KR" altLang="en-US" sz="1600" smtClean="0"/>
              <a:t>의 역행렬이다 </a:t>
            </a:r>
            <a:r>
              <a:rPr lang="en-US" altLang="ko-KR" sz="1600" smtClean="0"/>
              <a:t>(</a:t>
            </a:r>
            <a:r>
              <a:rPr lang="ko-KR" altLang="en-US" sz="1600" smtClean="0"/>
              <a:t>즉</a:t>
            </a:r>
            <a:r>
              <a:rPr lang="en-US" altLang="ko-KR" sz="1600" smtClean="0"/>
              <a:t>, A</a:t>
            </a:r>
            <a:r>
              <a:rPr lang="en-US" altLang="ko-KR" sz="1600" baseline="30000" smtClean="0"/>
              <a:t>-1</a:t>
            </a:r>
            <a:r>
              <a:rPr lang="en-US" altLang="ko-KR" sz="1600" smtClean="0"/>
              <a:t>=B)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역행렬은 있을 수도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없을 수도 있다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있다면 하나 뿐이다</a:t>
            </a:r>
            <a:endParaRPr lang="ko-KR" alt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983424" y="5949280"/>
            <a:ext cx="6019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A</a:t>
            </a:r>
            <a:r>
              <a:rPr lang="ko-KR" altLang="en-US" sz="1400" smtClean="0">
                <a:latin typeface="Consolas" panose="020B0609020204030204" pitchFamily="49" charset="0"/>
              </a:rPr>
              <a:t>의 역행렬 </a:t>
            </a:r>
            <a:r>
              <a:rPr lang="en-US" altLang="ko-KR" sz="1400" smtClean="0">
                <a:latin typeface="Consolas" panose="020B0609020204030204" pitchFamily="49" charset="0"/>
              </a:rPr>
              <a:t>B,C</a:t>
            </a:r>
            <a:r>
              <a:rPr lang="ko-KR" altLang="en-US" sz="1400" smtClean="0">
                <a:latin typeface="Consolas" panose="020B0609020204030204" pitchFamily="49" charset="0"/>
              </a:rPr>
              <a:t>가 있다면</a:t>
            </a:r>
            <a:r>
              <a:rPr lang="en-US" altLang="ko-KR" sz="1400" smtClean="0">
                <a:latin typeface="Consolas" panose="020B0609020204030204" pitchFamily="49" charset="0"/>
              </a:rPr>
              <a:t>, AB=I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 C(AB)=C  (CA)B=C  B=C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 공식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11560" y="1696065"/>
                <a:ext cx="131061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96065"/>
                <a:ext cx="1310615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69599" y="2561382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ad – bc ≠ 0 </a:t>
            </a:r>
            <a:r>
              <a:rPr lang="ko-KR" altLang="en-US" smtClean="0"/>
              <a:t>이면 반드시 역행렬이 존재한다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77840" y="257067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21" y="2996952"/>
            <a:ext cx="5505450" cy="1247775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777840" y="344081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611560" y="4672393"/>
                <a:ext cx="1860509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672393"/>
                <a:ext cx="1860509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오른쪽 화살표 23"/>
          <p:cNvSpPr/>
          <p:nvPr/>
        </p:nvSpPr>
        <p:spPr>
          <a:xfrm>
            <a:off x="2555776" y="4783446"/>
            <a:ext cx="339544" cy="3600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2905568" y="4672393"/>
                <a:ext cx="271811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=−1/2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4 −2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−3   1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568" y="4672393"/>
                <a:ext cx="2718116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9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 소거법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20088" y="170080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Y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066956" y="170545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27784" y="170080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IY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98886"/>
            <a:ext cx="4032448" cy="39867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5576846"/>
            <a:ext cx="1883222" cy="708814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5014296" y="5751233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148064" y="2708920"/>
            <a:ext cx="315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</a:t>
            </a:r>
            <a:r>
              <a:rPr lang="ko-KR" altLang="en-US" sz="1400" smtClean="0">
                <a:latin typeface="Consolas" panose="020B0609020204030204" pitchFamily="49" charset="0"/>
              </a:rPr>
              <a:t>대각선 아래쪽을 </a:t>
            </a:r>
            <a:r>
              <a:rPr lang="en-US" altLang="ko-KR" sz="1400" smtClean="0">
                <a:latin typeface="Consolas" panose="020B0609020204030204" pitchFamily="49" charset="0"/>
              </a:rPr>
              <a:t>0</a:t>
            </a:r>
            <a:r>
              <a:rPr lang="ko-KR" altLang="en-US" sz="1400" smtClean="0">
                <a:latin typeface="Consolas" panose="020B0609020204030204" pitchFamily="49" charset="0"/>
              </a:rPr>
              <a:t>으로 만드시오</a:t>
            </a:r>
            <a:endParaRPr lang="en-US" altLang="ko-KR" sz="1400" smtClean="0">
              <a:latin typeface="Consolas" panose="020B0609020204030204" pitchFamily="49" charset="0"/>
            </a:endParaRPr>
          </a:p>
          <a:p>
            <a:r>
              <a:rPr lang="en-US" altLang="ko-KR" sz="1400" smtClean="0">
                <a:latin typeface="Consolas" panose="020B0609020204030204" pitchFamily="49" charset="0"/>
              </a:rPr>
              <a:t>※ </a:t>
            </a:r>
            <a:r>
              <a:rPr lang="ko-KR" altLang="en-US" sz="1400" smtClean="0">
                <a:latin typeface="Consolas" panose="020B0609020204030204" pitchFamily="49" charset="0"/>
              </a:rPr>
              <a:t>역행렬을 구할 수 없는 경우는</a:t>
            </a:r>
            <a:r>
              <a:rPr lang="en-US" altLang="ko-KR" sz="1400" smtClean="0">
                <a:latin typeface="Consolas" panose="020B0609020204030204" pitchFamily="49" charset="0"/>
              </a:rPr>
              <a:t>?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1700808"/>
            <a:ext cx="2755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(kA)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1/k 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(AB)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B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en-US" altLang="ko-KR" smtClean="0">
                <a:latin typeface="Consolas" panose="020B0609020204030204" pitchFamily="49" charset="0"/>
              </a:rPr>
              <a:t>ABC)</a:t>
            </a:r>
            <a:r>
              <a:rPr lang="en-US" altLang="ko-KR" baseline="30000" smtClean="0">
                <a:latin typeface="Consolas" panose="020B0609020204030204" pitchFamily="49" charset="0"/>
              </a:rPr>
              <a:t>-</a:t>
            </a:r>
            <a:r>
              <a:rPr lang="en-US" altLang="ko-KR" baseline="30000">
                <a:latin typeface="Consolas" panose="020B0609020204030204" pitchFamily="49" charset="0"/>
              </a:rPr>
              <a:t>1</a:t>
            </a:r>
            <a:r>
              <a:rPr lang="en-US" altLang="ko-KR">
                <a:latin typeface="Consolas" panose="020B0609020204030204" pitchFamily="49" charset="0"/>
              </a:rPr>
              <a:t> = </a:t>
            </a:r>
            <a:r>
              <a:rPr lang="en-US" altLang="ko-KR" smtClean="0">
                <a:latin typeface="Consolas" panose="020B0609020204030204" pitchFamily="49" charset="0"/>
              </a:rPr>
              <a:t>C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B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I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(A</a:t>
            </a:r>
            <a:r>
              <a:rPr lang="en-US" altLang="ko-KR" baseline="30000" smtClean="0">
                <a:latin typeface="Consolas" panose="020B0609020204030204" pitchFamily="49" charset="0"/>
              </a:rPr>
              <a:t>T</a:t>
            </a:r>
            <a:r>
              <a:rPr lang="en-US" altLang="ko-KR" smtClean="0">
                <a:latin typeface="Consolas" panose="020B0609020204030204" pitchFamily="49" charset="0"/>
              </a:rPr>
              <a:t>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(A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)</a:t>
            </a:r>
            <a:r>
              <a:rPr lang="en-US" altLang="ko-KR" baseline="30000" smtClean="0">
                <a:latin typeface="Consolas" panose="020B0609020204030204" pitchFamily="49" charset="0"/>
              </a:rPr>
              <a:t>T</a:t>
            </a:r>
            <a:r>
              <a:rPr lang="en-US" altLang="ko-KR" smtClean="0">
                <a:latin typeface="Consolas" panose="020B0609020204030204" pitchFamily="49" charset="0"/>
              </a:rPr>
              <a:t> 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2348880"/>
            <a:ext cx="543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(AB)C=I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 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ABC=A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 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ABC= 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 </a:t>
            </a:r>
            <a:r>
              <a:rPr lang="en-US" altLang="ko-KR" sz="1400">
                <a:latin typeface="Consolas" panose="020B0609020204030204" pitchFamily="49" charset="0"/>
                <a:sym typeface="Wingdings" panose="05000000000000000000" pitchFamily="2" charset="2"/>
              </a:rPr>
              <a:t>C=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4089846"/>
            <a:ext cx="6816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있으면</a:t>
            </a:r>
            <a:r>
              <a:rPr lang="en-US" altLang="ko-KR" sz="1600" smtClean="0"/>
              <a:t>,</a:t>
            </a:r>
            <a:r>
              <a:rPr lang="ko-KR" altLang="en-US" sz="1600" smtClean="0"/>
              <a:t> </a:t>
            </a:r>
            <a:r>
              <a:rPr lang="en-US" altLang="ko-KR" sz="1600" smtClean="0"/>
              <a:t>AX=Y 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X</a:t>
            </a:r>
            <a:r>
              <a:rPr lang="ko-KR" altLang="en-US" sz="1600" smtClean="0"/>
              <a:t>는 반드시 하나의 해만 가진다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있으면</a:t>
            </a:r>
            <a:r>
              <a:rPr lang="en-US" altLang="ko-KR" sz="1600" smtClean="0"/>
              <a:t>, AX=0 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X=0 </a:t>
            </a:r>
            <a:r>
              <a:rPr lang="ko-KR" altLang="en-US" sz="1600" smtClean="0"/>
              <a:t>이다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</a:t>
            </a:r>
            <a:r>
              <a:rPr lang="ko-KR" altLang="en-US" sz="1600" smtClean="0">
                <a:solidFill>
                  <a:srgbClr val="FF0000"/>
                </a:solidFill>
              </a:rPr>
              <a:t>없으면</a:t>
            </a:r>
            <a:r>
              <a:rPr lang="en-US" altLang="ko-KR" sz="1600" smtClean="0"/>
              <a:t>, AX=Y </a:t>
            </a:r>
            <a:r>
              <a:rPr lang="ko-KR" altLang="en-US" sz="1600" smtClean="0"/>
              <a:t>는 해가 없거나 무수히 많은 해를 가진다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3059832" y="3121223"/>
            <a:ext cx="5075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A</a:t>
            </a:r>
            <a:r>
              <a:rPr lang="en-US" altLang="ko-KR" sz="1400" baseline="30000" smtClean="0">
                <a:latin typeface="Consolas" panose="020B0609020204030204" pitchFamily="49" charset="0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</a:rPr>
              <a:t>C=I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 C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A=I  C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=A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 C=(A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((AB)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=B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) 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9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역행렬이 없는 경우는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98578" y="1772816"/>
                <a:ext cx="311271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8" y="1772816"/>
                <a:ext cx="3112712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29567" y="2492896"/>
                <a:ext cx="6020623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0 0 0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5 7 9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2 4 6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2 2 4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3 3 5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4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67" y="2492896"/>
                <a:ext cx="6020623" cy="824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55576" y="4089846"/>
            <a:ext cx="5081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2</a:t>
            </a:r>
            <a:r>
              <a:rPr lang="ko-KR" altLang="en-US" sz="1600" smtClean="0"/>
              <a:t>차원 행렬에서 </a:t>
            </a:r>
            <a:r>
              <a:rPr lang="en-US" altLang="ko-KR" sz="1600" smtClean="0"/>
              <a:t>ad-bc=0 </a:t>
            </a:r>
            <a:r>
              <a:rPr lang="ko-KR" altLang="en-US" sz="1600" smtClean="0"/>
              <a:t>인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한 행이나 한 열이 모두 </a:t>
            </a:r>
            <a:r>
              <a:rPr lang="en-US" altLang="ko-KR" sz="1600" smtClean="0"/>
              <a:t>0 </a:t>
            </a:r>
            <a:r>
              <a:rPr lang="ko-KR" altLang="en-US" sz="1600" smtClean="0"/>
              <a:t>인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행벡터 끼리 평행한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행벡터를 결합해 다른 행벡터를 만들 수 있는 경우</a:t>
            </a:r>
            <a:endParaRPr lang="ko-KR" alt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755576" y="5589240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 smtClean="0">
                <a:solidFill>
                  <a:srgbClr val="FF0000"/>
                </a:solidFill>
              </a:rPr>
              <a:t>신기하게도</a:t>
            </a:r>
            <a:endParaRPr lang="en-US" altLang="ko-KR" sz="1600" i="1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>
                <a:solidFill>
                  <a:schemeClr val="accent1"/>
                </a:solidFill>
              </a:rPr>
              <a:t>열벡터</a:t>
            </a:r>
            <a:r>
              <a:rPr lang="ko-KR" altLang="en-US" sz="1600" smtClean="0"/>
              <a:t> 끼리 평행한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>
                <a:solidFill>
                  <a:schemeClr val="accent1"/>
                </a:solidFill>
              </a:rPr>
              <a:t>열</a:t>
            </a:r>
            <a:r>
              <a:rPr lang="ko-KR" altLang="en-US" sz="1600" smtClean="0">
                <a:solidFill>
                  <a:schemeClr val="accent1"/>
                </a:solidFill>
              </a:rPr>
              <a:t>벡터</a:t>
            </a:r>
            <a:r>
              <a:rPr lang="ko-KR" altLang="en-US" sz="1600" smtClean="0"/>
              <a:t>를 결합해 다른 열벡터를 만들 수 있는 경우</a:t>
            </a:r>
            <a:endParaRPr lang="ko-KR" altLang="en-US" sz="1600"/>
          </a:p>
        </p:txBody>
      </p:sp>
      <p:sp>
        <p:nvSpPr>
          <p:cNvPr id="15" name="오른쪽 화살표 14"/>
          <p:cNvSpPr/>
          <p:nvPr/>
        </p:nvSpPr>
        <p:spPr>
          <a:xfrm>
            <a:off x="6025536" y="5949280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5858108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smtClean="0"/>
              <a:t>소거법으로</a:t>
            </a:r>
            <a:endParaRPr lang="en-US" altLang="ko-KR" sz="1400" i="1" smtClean="0"/>
          </a:p>
          <a:p>
            <a:r>
              <a:rPr lang="ko-KR" altLang="en-US" sz="1400" i="1" smtClean="0"/>
              <a:t>확인해 보자</a:t>
            </a:r>
            <a:endParaRPr lang="ko-KR" altLang="en-US" sz="1400" i="1"/>
          </a:p>
        </p:txBody>
      </p:sp>
    </p:spTree>
    <p:extLst>
      <p:ext uri="{BB962C8B-B14F-4D97-AF65-F5344CB8AC3E}">
        <p14:creationId xmlns:p14="http://schemas.microsoft.com/office/powerpoint/2010/main" val="16897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방향은 같고 크기만 다르다면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3915" y="198884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2053320" y="1739564"/>
            <a:ext cx="1778866" cy="15247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0618" y="279078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평행하다</a:t>
            </a:r>
            <a:endParaRPr lang="en-US" altLang="ko-KR" smtClean="0"/>
          </a:p>
          <a:p>
            <a:r>
              <a:rPr lang="en-US" altLang="ko-KR" smtClean="0"/>
              <a:t>(parallel)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3617216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숫자의 곱으로 표현한다 </a:t>
            </a:r>
            <a:r>
              <a:rPr lang="en-US" altLang="ko-KR" sz="2000" smtClean="0"/>
              <a:t>(Scalar Multiplication)</a:t>
            </a:r>
          </a:p>
          <a:p>
            <a:pPr lvl="1"/>
            <a:r>
              <a:rPr lang="ko-KR" altLang="en-US" sz="1600" smtClean="0"/>
              <a:t>반대방향이면 음수의 곱이다</a:t>
            </a:r>
            <a:endParaRPr lang="en-US" altLang="ko-KR" sz="1600"/>
          </a:p>
        </p:txBody>
      </p:sp>
      <p:sp>
        <p:nvSpPr>
          <p:cNvPr id="28" name="TextBox 27"/>
          <p:cNvSpPr txBox="1"/>
          <p:nvPr/>
        </p:nvSpPr>
        <p:spPr>
          <a:xfrm>
            <a:off x="5652120" y="247937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783715" y="247937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3028083" y="2686602"/>
            <a:ext cx="673989" cy="577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93161" y="247937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2a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24756" y="247937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92280" y="247937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0.5a</a:t>
            </a:r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439899" y="247937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1473915" y="5107502"/>
            <a:ext cx="1008112" cy="86409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2053320" y="4858226"/>
            <a:ext cx="1778866" cy="1524743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160618" y="590945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평행하지만</a:t>
            </a:r>
            <a:endParaRPr lang="en-US" altLang="ko-KR" smtClean="0"/>
          </a:p>
          <a:p>
            <a:r>
              <a:rPr lang="ko-KR" altLang="en-US" smtClean="0"/>
              <a:t>반대방향</a:t>
            </a:r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3028083" y="5805264"/>
            <a:ext cx="673989" cy="57770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652120" y="5284073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-a</a:t>
            </a:r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868144" y="52840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393161" y="528407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-2a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6609185" y="52840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92280" y="528407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-0.5a</a:t>
            </a:r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7524328" y="52840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8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행렬방정식의 특징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20088" y="170080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</a:t>
            </a:r>
            <a:r>
              <a:rPr lang="en-US" altLang="ko-KR" smtClean="0">
                <a:latin typeface="Consolas" panose="020B0609020204030204" pitchFamily="49" charset="0"/>
              </a:rPr>
              <a:t>AB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144224" y="170545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27784" y="170080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(X-B)A </a:t>
            </a:r>
            <a:r>
              <a:rPr lang="en-US" altLang="ko-KR" smtClean="0">
                <a:latin typeface="Consolas" panose="020B0609020204030204" pitchFamily="49" charset="0"/>
              </a:rPr>
              <a:t>= </a:t>
            </a:r>
            <a:r>
              <a:rPr lang="en-US" altLang="ko-KR" smtClean="0">
                <a:latin typeface="Consolas" panose="020B0609020204030204" pitchFamily="49" charset="0"/>
              </a:rPr>
              <a:t>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217526" y="170545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01086" y="170080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X = B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716016" y="1700808"/>
            <a:ext cx="864096" cy="3646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0088" y="256490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</a:t>
            </a:r>
            <a:r>
              <a:rPr lang="en-US" altLang="ko-KR" smtClean="0">
                <a:latin typeface="Consolas" panose="020B0609020204030204" pitchFamily="49" charset="0"/>
              </a:rPr>
              <a:t>0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2144224" y="2569550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660970" y="25649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X = 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2675900" y="2564904"/>
            <a:ext cx="864096" cy="36468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/>
              <p:cNvSpPr/>
              <p:nvPr/>
            </p:nvSpPr>
            <p:spPr>
              <a:xfrm>
                <a:off x="1763688" y="3711866"/>
                <a:ext cx="2828788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X = 0 </a:t>
                </a:r>
                <a:r>
                  <a:rPr lang="ko-KR" altLang="en-US" sz="1600" smtClean="0"/>
                  <a:t>인</a:t>
                </a:r>
                <a:r>
                  <a:rPr lang="en-US" altLang="ko-KR" sz="1600" smtClean="0"/>
                  <a:t> X </a:t>
                </a:r>
                <a:r>
                  <a:rPr lang="ko-KR" altLang="en-US" sz="1600" smtClean="0"/>
                  <a:t>를 구하시오</a:t>
                </a:r>
                <a:endParaRPr lang="ko-KR" altLang="en-US" sz="1600"/>
              </a:p>
            </p:txBody>
          </p:sp>
        </mc:Choice>
        <mc:Fallback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711866"/>
                <a:ext cx="2828788" cy="527773"/>
              </a:xfrm>
              <a:prstGeom prst="rect">
                <a:avLst/>
              </a:prstGeom>
              <a:blipFill>
                <a:blip r:embed="rId2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1835696" y="4437112"/>
            <a:ext cx="5737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/>
              <a:t>A</a:t>
            </a:r>
            <a:r>
              <a:rPr lang="ko-KR" altLang="en-US" sz="1600" smtClean="0"/>
              <a:t>가 역행렬이 있을 때</a:t>
            </a:r>
            <a:r>
              <a:rPr lang="en-US" altLang="ko-KR" sz="1600" smtClean="0"/>
              <a:t>, AX=AB </a:t>
            </a:r>
            <a:r>
              <a:rPr lang="ko-KR" altLang="en-US" sz="1600" smtClean="0"/>
              <a:t>와 </a:t>
            </a:r>
            <a:r>
              <a:rPr lang="en-US" altLang="ko-KR" sz="1600" smtClean="0"/>
              <a:t>AX=0 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X </a:t>
            </a:r>
            <a:r>
              <a:rPr lang="ko-KR" altLang="en-US" sz="1600" smtClean="0"/>
              <a:t>를 구하시오</a:t>
            </a:r>
            <a:endParaRPr lang="ko-KR" altLang="en-US" sz="1600"/>
          </a:p>
        </p:txBody>
      </p:sp>
      <p:sp>
        <p:nvSpPr>
          <p:cNvPr id="28" name="직사각형 27"/>
          <p:cNvSpPr/>
          <p:nvPr/>
        </p:nvSpPr>
        <p:spPr>
          <a:xfrm>
            <a:off x="755576" y="3789040"/>
            <a:ext cx="864096" cy="986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en-US" altLang="ko-KR" smtClean="0"/>
          </a:p>
          <a:p>
            <a:pPr algn="ctr"/>
            <a:r>
              <a:rPr lang="ko-KR" altLang="en-US" smtClean="0"/>
              <a:t>문제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다시 벡터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5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벡터들로 만드는 공간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5536" y="1916832"/>
                <a:ext cx="4819781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한 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리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나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면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직선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 smtClean="0">
                    <a:latin typeface="Cambria Math" panose="02040503050406030204" pitchFamily="18" charset="0"/>
                  </a:rPr>
                  <a:t> </a:t>
                </a:r>
                <a:r>
                  <a:rPr lang="ko-KR" altLang="en-US" smtClean="0">
                    <a:latin typeface="Cambria Math" panose="02040503050406030204" pitchFamily="18" charset="0"/>
                  </a:rPr>
                  <a:t>된다</a:t>
                </a:r>
                <a:endParaRPr lang="en-US" altLang="ko-KR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b="0" smtClean="0"/>
                  <a:t>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0.1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, 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, -5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916832"/>
                <a:ext cx="4819781" cy="651525"/>
              </a:xfrm>
              <a:prstGeom prst="rect">
                <a:avLst/>
              </a:prstGeom>
              <a:blipFill>
                <a:blip r:embed="rId2"/>
                <a:stretch>
                  <a:fillRect l="-885" t="-11215" r="-126" b="-14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7189139" y="1628800"/>
            <a:ext cx="10958" cy="80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208853" y="2420888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07184" y="243343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81961" y="150249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7195552" y="2153940"/>
            <a:ext cx="661373" cy="261710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80594" y="177281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7512189" y="185411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6084167" y="1877064"/>
            <a:ext cx="2592289" cy="8821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6666239" y="2380805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79221" y="278236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95536" y="3067551"/>
                <a:ext cx="5187126" cy="728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평행하지 않은 두 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ko-KR" altLang="en-US" smtClean="0"/>
                  <a:t> 는</a:t>
                </a:r>
                <a:r>
                  <a:rPr lang="en-US" altLang="ko-KR" smtClean="0"/>
                  <a:t>,</a:t>
                </a:r>
                <a:r>
                  <a:rPr lang="ko-KR" altLang="en-US" smtClean="0"/>
                  <a:t> </a:t>
                </a:r>
                <a:r>
                  <a:rPr lang="ko-KR" altLang="en-US" b="1" smtClean="0">
                    <a:solidFill>
                      <a:srgbClr val="FF0000"/>
                    </a:solidFill>
                  </a:rPr>
                  <a:t>평면</a:t>
                </a:r>
                <a:r>
                  <a:rPr lang="ko-KR" altLang="en-US" smtClean="0"/>
                  <a:t>을 만든다</a:t>
                </a:r>
                <a:endParaRPr lang="en-US" altLang="ko-KR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b="0" smtClean="0"/>
                  <a:t>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mtClean="0"/>
                  <a:t>, 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+7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067551"/>
                <a:ext cx="5187126" cy="728276"/>
              </a:xfrm>
              <a:prstGeom prst="rect">
                <a:avLst/>
              </a:prstGeom>
              <a:blipFill>
                <a:blip r:embed="rId3"/>
                <a:stretch>
                  <a:fillRect l="-823" t="-5000" r="-118" b="-1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7136054" y="3470390"/>
            <a:ext cx="8756" cy="1363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487982" y="4451918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45462" y="43799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443141" y="446446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602196" y="330668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7131508" y="3826793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94896" y="350100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7326491" y="358230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559990" y="4140244"/>
            <a:ext cx="584820" cy="299133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513039" y="377091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6644634" y="383577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21" y="5176947"/>
            <a:ext cx="1378362" cy="1281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95536" y="4234130"/>
                <a:ext cx="5433282" cy="100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평행하지 않고 서로 독립적인 세 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ko-KR" altLang="en-US" smtClean="0"/>
                  <a:t> 는</a:t>
                </a:r>
                <a:r>
                  <a:rPr lang="en-US" altLang="ko-KR" smtClean="0"/>
                  <a:t>,</a:t>
                </a:r>
                <a:r>
                  <a:rPr lang="en-US" altLang="ko-KR"/>
                  <a:t/>
                </a:r>
                <a:br>
                  <a:rPr lang="en-US" altLang="ko-KR"/>
                </a:br>
                <a:r>
                  <a:rPr lang="en-US" altLang="ko-KR" b="1" smtClean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b="1">
                    <a:solidFill>
                      <a:srgbClr val="FF0000"/>
                    </a:solidFill>
                  </a:rPr>
                  <a:t>차원</a:t>
                </a:r>
                <a:r>
                  <a:rPr lang="ko-KR" altLang="en-US" b="1" smtClean="0">
                    <a:solidFill>
                      <a:srgbClr val="FF0000"/>
                    </a:solidFill>
                  </a:rPr>
                  <a:t>공간</a:t>
                </a:r>
                <a:r>
                  <a:rPr lang="ko-KR" altLang="en-US" smtClean="0"/>
                  <a:t>을 만든다</a:t>
                </a:r>
                <a:endParaRPr lang="en-US" altLang="ko-KR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b="0" smtClean="0"/>
                  <a:t>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mtClean="0"/>
                  <a:t>, 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+7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234130"/>
                <a:ext cx="5433282" cy="1005275"/>
              </a:xfrm>
              <a:prstGeom prst="rect">
                <a:avLst/>
              </a:prstGeom>
              <a:blipFill>
                <a:blip r:embed="rId5"/>
                <a:stretch>
                  <a:fillRect l="-786" t="-3659" b="-9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828490" y="5589240"/>
            <a:ext cx="4751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평행한 벡터는 공간을 만드는데 쓸모가 없다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다른 벡터들로 만들수 있는 벡터도 쓸모가 없다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독립과 종속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1560" y="1844824"/>
            <a:ext cx="8149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독립 </a:t>
            </a:r>
            <a:r>
              <a:rPr lang="en-US" altLang="ko-KR" smtClean="0"/>
              <a:t>: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종속 </a:t>
            </a:r>
            <a:r>
              <a:rPr lang="en-US" altLang="ko-KR" smtClean="0"/>
              <a:t>: 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벡터들의 집합 </a:t>
            </a:r>
            <a:r>
              <a:rPr lang="en-US" altLang="ko-KR" smtClean="0"/>
              <a:t>S={v</a:t>
            </a:r>
            <a:r>
              <a:rPr lang="en-US" altLang="ko-KR" baseline="-25000" smtClean="0"/>
              <a:t>1</a:t>
            </a:r>
            <a:r>
              <a:rPr lang="en-US" altLang="ko-KR" smtClean="0"/>
              <a:t>,v</a:t>
            </a:r>
            <a:r>
              <a:rPr lang="en-US" altLang="ko-KR" baseline="-25000" smtClean="0"/>
              <a:t>2</a:t>
            </a:r>
            <a:r>
              <a:rPr lang="en-US" altLang="ko-KR" smtClean="0"/>
              <a:t>,v</a:t>
            </a:r>
            <a:r>
              <a:rPr lang="en-US" altLang="ko-KR" baseline="-25000" smtClean="0"/>
              <a:t>3</a:t>
            </a:r>
            <a:r>
              <a:rPr lang="en-US" altLang="ko-KR" smtClean="0"/>
              <a:t>,v</a:t>
            </a:r>
            <a:r>
              <a:rPr lang="en-US" altLang="ko-KR" baseline="-25000" smtClean="0"/>
              <a:t>4</a:t>
            </a:r>
            <a:r>
              <a:rPr lang="en-US" altLang="ko-KR" smtClean="0"/>
              <a:t>, …}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벡터들 끼리 서로 평행하지도 다른 벡터들로 만들어지지도 않으면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</a:t>
            </a:r>
            <a:r>
              <a:rPr lang="ko-KR" altLang="en-US" smtClean="0"/>
              <a:t>독립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3648" y="3140968"/>
            <a:ext cx="2964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i="1" smtClean="0"/>
              <a:t>평행한 두 벡터가 있으면 종속</a:t>
            </a:r>
            <a:endParaRPr lang="en-US" altLang="ko-KR" sz="1400" i="1" smtClean="0"/>
          </a:p>
          <a:p>
            <a:pPr marL="285750" indent="-285750">
              <a:buFontTx/>
              <a:buChar char="-"/>
            </a:pPr>
            <a:r>
              <a:rPr lang="en-US" altLang="ko-KR" sz="1400" i="1" smtClean="0"/>
              <a:t>v</a:t>
            </a:r>
            <a:r>
              <a:rPr lang="en-US" altLang="ko-KR" sz="1400" i="1" baseline="-25000" smtClean="0"/>
              <a:t>3</a:t>
            </a:r>
            <a:r>
              <a:rPr lang="en-US" altLang="ko-KR" sz="1400" i="1" smtClean="0"/>
              <a:t> = 2v</a:t>
            </a:r>
            <a:r>
              <a:rPr lang="en-US" altLang="ko-KR" sz="1400" i="1" baseline="-25000" smtClean="0"/>
              <a:t>2</a:t>
            </a:r>
            <a:r>
              <a:rPr lang="en-US" altLang="ko-KR" sz="1400" i="1" smtClean="0"/>
              <a:t>-3v</a:t>
            </a:r>
            <a:r>
              <a:rPr lang="en-US" altLang="ko-KR" sz="1400" i="1" baseline="-25000" smtClean="0"/>
              <a:t>3</a:t>
            </a:r>
            <a:r>
              <a:rPr lang="en-US" altLang="ko-KR" sz="1400" i="1" smtClean="0"/>
              <a:t> </a:t>
            </a:r>
            <a:r>
              <a:rPr lang="ko-KR" altLang="en-US" sz="1400" i="1" smtClean="0"/>
              <a:t>와 같이 되면 종속</a:t>
            </a:r>
            <a:endParaRPr lang="ko-KR" altLang="en-US" sz="1400" i="1"/>
          </a:p>
        </p:txBody>
      </p:sp>
      <p:sp>
        <p:nvSpPr>
          <p:cNvPr id="8" name="TextBox 7"/>
          <p:cNvSpPr txBox="1"/>
          <p:nvPr/>
        </p:nvSpPr>
        <p:spPr>
          <a:xfrm>
            <a:off x="788569" y="4077072"/>
            <a:ext cx="7435049" cy="21852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수학적으로 표현하면</a:t>
            </a:r>
            <a:r>
              <a:rPr lang="en-US" altLang="ko-KR" sz="1600" smtClean="0"/>
              <a:t>,</a:t>
            </a:r>
          </a:p>
          <a:p>
            <a:endParaRPr lang="en-US" altLang="ko-KR" sz="1600" smtClean="0"/>
          </a:p>
          <a:p>
            <a:r>
              <a:rPr lang="en-US" altLang="ko-KR" sz="2400" smtClean="0"/>
              <a:t>t</a:t>
            </a:r>
            <a:r>
              <a:rPr lang="en-US" altLang="ko-KR" sz="2400" baseline="-25000" smtClean="0"/>
              <a:t>1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1</a:t>
            </a:r>
            <a:r>
              <a:rPr lang="en-US" altLang="ko-KR" sz="2400" smtClean="0"/>
              <a:t>+t</a:t>
            </a:r>
            <a:r>
              <a:rPr lang="en-US" altLang="ko-KR" sz="2400" baseline="-25000" smtClean="0"/>
              <a:t>2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2</a:t>
            </a:r>
            <a:r>
              <a:rPr lang="en-US" altLang="ko-KR" sz="2400" smtClean="0"/>
              <a:t>+t</a:t>
            </a:r>
            <a:r>
              <a:rPr lang="en-US" altLang="ko-KR" sz="2400" baseline="-25000" smtClean="0"/>
              <a:t>3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3</a:t>
            </a:r>
            <a:r>
              <a:rPr lang="en-US" altLang="ko-KR" sz="2400" smtClean="0"/>
              <a:t>+t</a:t>
            </a:r>
            <a:r>
              <a:rPr lang="en-US" altLang="ko-KR" sz="2400" baseline="-25000" smtClean="0"/>
              <a:t>4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4</a:t>
            </a:r>
            <a:r>
              <a:rPr lang="en-US" altLang="ko-KR" sz="2400" smtClean="0"/>
              <a:t>+… = 0 </a:t>
            </a:r>
            <a:r>
              <a:rPr lang="ko-KR" altLang="en-US" sz="1600" smtClean="0"/>
              <a:t>의 수식에서</a:t>
            </a:r>
            <a:r>
              <a:rPr lang="en-US" altLang="ko-KR" sz="1600" smtClean="0"/>
              <a:t>,</a:t>
            </a:r>
          </a:p>
          <a:p>
            <a:endParaRPr lang="en-US" altLang="ko-KR" sz="1600" smtClean="0"/>
          </a:p>
          <a:p>
            <a:r>
              <a:rPr lang="en-US" altLang="ko-KR" sz="1600" smtClean="0"/>
              <a:t>t</a:t>
            </a:r>
            <a:r>
              <a:rPr lang="en-US" altLang="ko-KR" sz="1600" baseline="-25000" smtClean="0"/>
              <a:t>i</a:t>
            </a:r>
            <a:r>
              <a:rPr lang="en-US" altLang="ko-KR" sz="1600" smtClean="0"/>
              <a:t> </a:t>
            </a:r>
            <a:r>
              <a:rPr lang="ko-KR" altLang="en-US" sz="1600" smtClean="0"/>
              <a:t>가 모두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일 때만 위 식이 성립하면 독립이다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ko-KR" altLang="en-US" sz="1600" smtClean="0"/>
              <a:t>만일 </a:t>
            </a:r>
            <a:r>
              <a:rPr lang="en-US" altLang="ko-KR" sz="1600" smtClean="0"/>
              <a:t>t</a:t>
            </a:r>
            <a:r>
              <a:rPr lang="en-US" altLang="ko-KR" sz="1600" baseline="-25000" smtClean="0"/>
              <a:t>3</a:t>
            </a:r>
            <a:r>
              <a:rPr lang="ko-KR" altLang="en-US" sz="1600" smtClean="0"/>
              <a:t>이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이 아니라면</a:t>
            </a:r>
            <a:r>
              <a:rPr lang="en-US" altLang="ko-KR" sz="1600" smtClean="0"/>
              <a:t>,</a:t>
            </a:r>
          </a:p>
          <a:p>
            <a:r>
              <a:rPr lang="en-US" altLang="ko-KR" sz="1600" smtClean="0"/>
              <a:t>v</a:t>
            </a:r>
            <a:r>
              <a:rPr lang="en-US" altLang="ko-KR" sz="1600" baseline="-25000" smtClean="0"/>
              <a:t>3</a:t>
            </a:r>
            <a:r>
              <a:rPr lang="en-US" altLang="ko-KR" sz="1600" smtClean="0"/>
              <a:t> = -1/t</a:t>
            </a:r>
            <a:r>
              <a:rPr lang="en-US" altLang="ko-KR" sz="1600" baseline="-25000" smtClean="0"/>
              <a:t>3</a:t>
            </a:r>
            <a:r>
              <a:rPr lang="en-US" altLang="ko-KR" sz="1600" smtClean="0"/>
              <a:t> (</a:t>
            </a:r>
            <a:r>
              <a:rPr lang="en-US" altLang="ko-KR" sz="1600"/>
              <a:t>t</a:t>
            </a:r>
            <a:r>
              <a:rPr lang="en-US" altLang="ko-KR" sz="1600" baseline="-25000"/>
              <a:t>1</a:t>
            </a:r>
            <a:r>
              <a:rPr lang="en-US" altLang="ko-KR" sz="1600"/>
              <a:t>v</a:t>
            </a:r>
            <a:r>
              <a:rPr lang="en-US" altLang="ko-KR" sz="1600" baseline="-25000"/>
              <a:t>1</a:t>
            </a:r>
            <a:r>
              <a:rPr lang="en-US" altLang="ko-KR" sz="1600"/>
              <a:t>+t</a:t>
            </a:r>
            <a:r>
              <a:rPr lang="en-US" altLang="ko-KR" sz="1600" baseline="-25000"/>
              <a:t>2</a:t>
            </a:r>
            <a:r>
              <a:rPr lang="en-US" altLang="ko-KR" sz="1600"/>
              <a:t>v</a:t>
            </a:r>
            <a:r>
              <a:rPr lang="en-US" altLang="ko-KR" sz="1600" baseline="-25000"/>
              <a:t>2</a:t>
            </a:r>
            <a:r>
              <a:rPr lang="en-US" altLang="ko-KR" sz="1600"/>
              <a:t>+t</a:t>
            </a:r>
            <a:r>
              <a:rPr lang="en-US" altLang="ko-KR" sz="1600" baseline="-25000"/>
              <a:t>3</a:t>
            </a:r>
            <a:r>
              <a:rPr lang="en-US" altLang="ko-KR" sz="1600"/>
              <a:t>v</a:t>
            </a:r>
            <a:r>
              <a:rPr lang="en-US" altLang="ko-KR" sz="1600" baseline="-25000"/>
              <a:t>3</a:t>
            </a:r>
            <a:r>
              <a:rPr lang="en-US" altLang="ko-KR" sz="1600"/>
              <a:t>+t</a:t>
            </a:r>
            <a:r>
              <a:rPr lang="en-US" altLang="ko-KR" sz="1600" baseline="-25000"/>
              <a:t>4</a:t>
            </a:r>
            <a:r>
              <a:rPr lang="en-US" altLang="ko-KR" sz="1600"/>
              <a:t>v</a:t>
            </a:r>
            <a:r>
              <a:rPr lang="en-US" altLang="ko-KR" sz="1600" baseline="-25000"/>
              <a:t>4</a:t>
            </a:r>
            <a:r>
              <a:rPr lang="en-US" altLang="ko-KR" sz="1600"/>
              <a:t>+… </a:t>
            </a:r>
            <a:r>
              <a:rPr lang="en-US" altLang="ko-KR" sz="1600" smtClean="0"/>
              <a:t>) </a:t>
            </a:r>
            <a:r>
              <a:rPr lang="ko-KR" altLang="en-US" sz="1600" smtClean="0"/>
              <a:t>가 되어</a:t>
            </a:r>
            <a:r>
              <a:rPr lang="en-US" altLang="ko-KR" sz="1600" smtClean="0"/>
              <a:t>, v</a:t>
            </a:r>
            <a:r>
              <a:rPr lang="en-US" altLang="ko-KR" sz="1600" baseline="-25000" smtClean="0"/>
              <a:t>3</a:t>
            </a:r>
            <a:r>
              <a:rPr lang="ko-KR" altLang="en-US" sz="1600" smtClean="0"/>
              <a:t>는 다른 벡터로 만들 수 있게된다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544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독립의 판단법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556792"/>
            <a:ext cx="57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(1,2,3) (1,1,2) (3,5,8) </a:t>
            </a:r>
            <a:r>
              <a:rPr lang="ko-KR" altLang="en-US" smtClean="0"/>
              <a:t>세 벡터는 독립인가 종속인가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9672" y="2276872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i="1" smtClean="0"/>
              <a:t>세 벡터는 서로 평행하지는 않다</a:t>
            </a:r>
            <a:endParaRPr lang="en-US" altLang="ko-KR" sz="1600" i="1" smtClean="0"/>
          </a:p>
          <a:p>
            <a:pPr marL="342900" indent="-342900">
              <a:buAutoNum type="arabicPeriod"/>
            </a:pPr>
            <a:r>
              <a:rPr lang="ko-KR" altLang="en-US" sz="1600" i="1" smtClean="0"/>
              <a:t>앞의 두 벡터로 세번째 벡터를 만들 수 있을까</a:t>
            </a:r>
            <a:r>
              <a:rPr lang="en-US" altLang="ko-KR" sz="1600" i="1" smtClean="0"/>
              <a:t>?</a:t>
            </a:r>
            <a:endParaRPr lang="ko-KR" altLang="en-US" sz="1600" i="1"/>
          </a:p>
        </p:txBody>
      </p:sp>
      <p:sp>
        <p:nvSpPr>
          <p:cNvPr id="10" name="TextBox 9"/>
          <p:cNvSpPr txBox="1"/>
          <p:nvPr/>
        </p:nvSpPr>
        <p:spPr>
          <a:xfrm>
            <a:off x="611560" y="3027729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(3,5,8) = t(1,2,3) + s(1,1,2) = (t+s, 2t+s, 3t+2s)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smtClean="0">
                <a:sym typeface="Wingdings" panose="05000000000000000000" pitchFamily="2" charset="2"/>
              </a:rPr>
              <a:t> </a:t>
            </a:r>
            <a:r>
              <a:rPr lang="en-US" altLang="ko-KR" smtClean="0"/>
              <a:t>t=2, s=1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971600" y="3595920"/>
                <a:ext cx="3573863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+ 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595920"/>
                <a:ext cx="3573863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5502021" y="3755492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ym typeface="Wingdings" panose="05000000000000000000" pitchFamily="2" charset="2"/>
              </a:rPr>
              <a:t>  </a:t>
            </a:r>
            <a:r>
              <a:rPr lang="en-US" altLang="ko-KR"/>
              <a:t>t=2, s=1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899592" y="5451753"/>
                <a:ext cx="3286284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smtClean="0"/>
                  <a:t>t</a:t>
                </a:r>
                <a:r>
                  <a:rPr lang="en-US" altLang="ko-KR" sz="1600" baseline="-25000"/>
                  <a:t>1</a:t>
                </a:r>
                <a:r>
                  <a:rPr lang="en-US" altLang="ko-KR" sz="1600"/>
                  <a:t>v</a:t>
                </a:r>
                <a:r>
                  <a:rPr lang="en-US" altLang="ko-KR" sz="1600" baseline="-25000"/>
                  <a:t>1</a:t>
                </a:r>
                <a:r>
                  <a:rPr lang="en-US" altLang="ko-KR" sz="1600"/>
                  <a:t>+t</a:t>
                </a:r>
                <a:r>
                  <a:rPr lang="en-US" altLang="ko-KR" sz="1600" baseline="-25000"/>
                  <a:t>2</a:t>
                </a:r>
                <a:r>
                  <a:rPr lang="en-US" altLang="ko-KR" sz="1600"/>
                  <a:t>v</a:t>
                </a:r>
                <a:r>
                  <a:rPr lang="en-US" altLang="ko-KR" sz="1600" baseline="-25000"/>
                  <a:t>2</a:t>
                </a:r>
                <a:r>
                  <a:rPr lang="en-US" altLang="ko-KR" sz="1600"/>
                  <a:t>+t</a:t>
                </a:r>
                <a:r>
                  <a:rPr lang="en-US" altLang="ko-KR" sz="1600" baseline="-25000"/>
                  <a:t>3</a:t>
                </a:r>
                <a:r>
                  <a:rPr lang="en-US" altLang="ko-KR" sz="1600"/>
                  <a:t>v</a:t>
                </a:r>
                <a:r>
                  <a:rPr lang="en-US" altLang="ko-KR" sz="1600" baseline="-25000"/>
                  <a:t>3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smtClean="0"/>
                  <a:t> </a:t>
                </a:r>
                <a:r>
                  <a:rPr lang="en-US" altLang="ko-KR" sz="1600" smtClean="0"/>
                  <a:t>= 0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451753"/>
                <a:ext cx="3286284" cy="743537"/>
              </a:xfrm>
              <a:prstGeom prst="rect">
                <a:avLst/>
              </a:prstGeom>
              <a:blipFill>
                <a:blip r:embed="rId3"/>
                <a:stretch>
                  <a:fillRect l="-1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4572000" y="5679540"/>
            <a:ext cx="2626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sym typeface="Wingdings" panose="05000000000000000000" pitchFamily="2" charset="2"/>
              </a:rPr>
              <a:t>  </a:t>
            </a:r>
            <a:r>
              <a:rPr lang="ko-KR" altLang="en-US" sz="1600" smtClean="0">
                <a:sym typeface="Wingdings" panose="05000000000000000000" pitchFamily="2" charset="2"/>
              </a:rPr>
              <a:t>역행렬 소거법</a:t>
            </a:r>
            <a:r>
              <a:rPr lang="en-US" altLang="ko-KR" sz="1600" smtClean="0">
                <a:sym typeface="Wingdings" panose="05000000000000000000" pitchFamily="2" charset="2"/>
              </a:rPr>
              <a:t>  </a:t>
            </a:r>
            <a:r>
              <a:rPr lang="ko-KR" altLang="en-US" sz="1600" smtClean="0">
                <a:sym typeface="Wingdings" panose="05000000000000000000" pitchFamily="2" charset="2"/>
              </a:rPr>
              <a:t>종속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899592" y="5034662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1" smtClean="0"/>
              <a:t>독립판단식을 사용하면 </a:t>
            </a:r>
            <a:endParaRPr lang="ko-KR" altLang="en-US" sz="1600" i="1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576" y="4836499"/>
            <a:ext cx="6984776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99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공간과 차원과 기저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556792"/>
            <a:ext cx="46121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1</a:t>
            </a:r>
            <a:r>
              <a:rPr lang="ko-KR" altLang="en-US" smtClean="0"/>
              <a:t>차원</a:t>
            </a:r>
            <a:r>
              <a:rPr lang="en-US" altLang="ko-KR" smtClean="0"/>
              <a:t>(</a:t>
            </a:r>
            <a:r>
              <a:rPr lang="ko-KR" altLang="en-US" smtClean="0"/>
              <a:t>직선</a:t>
            </a:r>
            <a:r>
              <a:rPr lang="en-US" altLang="ko-KR" smtClean="0"/>
              <a:t>)</a:t>
            </a:r>
            <a:r>
              <a:rPr lang="ko-KR" altLang="en-US" smtClean="0"/>
              <a:t>은 벡터 하나로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2</a:t>
            </a:r>
            <a:r>
              <a:rPr lang="ko-KR" altLang="en-US" smtClean="0"/>
              <a:t>차원</a:t>
            </a:r>
            <a:r>
              <a:rPr lang="en-US" altLang="ko-KR" smtClean="0"/>
              <a:t>(</a:t>
            </a:r>
            <a:r>
              <a:rPr lang="ko-KR" altLang="en-US" smtClean="0"/>
              <a:t>평면</a:t>
            </a:r>
            <a:r>
              <a:rPr lang="en-US" altLang="ko-KR" smtClean="0"/>
              <a:t>)</a:t>
            </a:r>
            <a:r>
              <a:rPr lang="ko-KR" altLang="en-US" smtClean="0"/>
              <a:t>은 벡터 두개로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3</a:t>
            </a:r>
            <a:r>
              <a:rPr lang="ko-KR" altLang="en-US" smtClean="0"/>
              <a:t>차원은 벡터 세개로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4</a:t>
            </a:r>
            <a:r>
              <a:rPr lang="ko-KR" altLang="en-US" smtClean="0"/>
              <a:t>차원은 벡터 </a:t>
            </a:r>
            <a:r>
              <a:rPr lang="en-US" altLang="ko-KR" smtClean="0"/>
              <a:t>4</a:t>
            </a:r>
            <a:r>
              <a:rPr lang="ko-KR" altLang="en-US" smtClean="0"/>
              <a:t>개로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N</a:t>
            </a:r>
            <a:r>
              <a:rPr lang="ko-KR" altLang="en-US" smtClean="0"/>
              <a:t>차원은 벡터 </a:t>
            </a:r>
            <a:r>
              <a:rPr lang="en-US" altLang="ko-KR" smtClean="0"/>
              <a:t>N</a:t>
            </a:r>
            <a:r>
              <a:rPr lang="ko-KR" altLang="en-US" smtClean="0"/>
              <a:t>개로 만들 수 있다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4169" y="3284984"/>
            <a:ext cx="4903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공간을 만들어 주는 벡터들을 </a:t>
            </a:r>
            <a:r>
              <a:rPr lang="ko-KR" altLang="en-US" sz="1600" b="1" smtClean="0">
                <a:solidFill>
                  <a:srgbClr val="FF0000"/>
                </a:solidFill>
              </a:rPr>
              <a:t>기저</a:t>
            </a:r>
            <a:r>
              <a:rPr lang="en-US" altLang="ko-KR" sz="1600" b="1" smtClean="0">
                <a:solidFill>
                  <a:srgbClr val="FF0000"/>
                </a:solidFill>
              </a:rPr>
              <a:t>(base)</a:t>
            </a:r>
            <a:r>
              <a:rPr lang="en-US" altLang="ko-KR" sz="1600" smtClean="0"/>
              <a:t> </a:t>
            </a:r>
            <a:r>
              <a:rPr lang="ko-KR" altLang="en-US" sz="1600" smtClean="0"/>
              <a:t>라고 한다</a:t>
            </a:r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814169" y="3717032"/>
            <a:ext cx="74302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기저 벡터들은 서로 직각이면 좋겠다 </a:t>
            </a:r>
            <a:r>
              <a:rPr lang="en-US" altLang="ko-KR" sz="1600" smtClean="0">
                <a:sym typeface="Wingdings" panose="05000000000000000000" pitchFamily="2" charset="2"/>
              </a:rPr>
              <a:t></a:t>
            </a:r>
            <a:r>
              <a:rPr lang="en-US" altLang="ko-KR" sz="1600" smtClean="0"/>
              <a:t> </a:t>
            </a:r>
            <a:r>
              <a:rPr lang="ko-KR" altLang="en-US" sz="1600" smtClean="0"/>
              <a:t>직교</a:t>
            </a:r>
            <a:r>
              <a:rPr lang="en-US" altLang="ko-KR" sz="1600" smtClean="0"/>
              <a:t>(orthogonal) </a:t>
            </a:r>
            <a:r>
              <a:rPr lang="ko-KR" altLang="en-US" sz="1600" smtClean="0"/>
              <a:t>기저</a:t>
            </a:r>
            <a:endParaRPr lang="en-US" altLang="ko-KR" sz="1600" smtClean="0"/>
          </a:p>
          <a:p>
            <a:r>
              <a:rPr lang="ko-KR" altLang="en-US" sz="1600" smtClean="0"/>
              <a:t>기저 벡터들은 길이가 </a:t>
            </a:r>
            <a:r>
              <a:rPr lang="en-US" altLang="ko-KR" sz="1600" smtClean="0"/>
              <a:t>1</a:t>
            </a:r>
            <a:r>
              <a:rPr lang="ko-KR" altLang="en-US" sz="1600" smtClean="0"/>
              <a:t>이면 좋겠다 </a:t>
            </a:r>
            <a:r>
              <a:rPr lang="en-US" altLang="ko-KR" sz="1600" smtClean="0">
                <a:sym typeface="Wingdings" panose="05000000000000000000" pitchFamily="2" charset="2"/>
              </a:rPr>
              <a:t></a:t>
            </a:r>
            <a:r>
              <a:rPr lang="en-US" altLang="ko-KR" sz="1600" smtClean="0"/>
              <a:t> </a:t>
            </a:r>
            <a:r>
              <a:rPr lang="ko-KR" altLang="en-US" sz="1600" smtClean="0"/>
              <a:t>정규</a:t>
            </a:r>
            <a:r>
              <a:rPr lang="en-US" altLang="ko-KR" sz="1600" smtClean="0"/>
              <a:t>(normal) </a:t>
            </a:r>
            <a:r>
              <a:rPr lang="ko-KR" altLang="en-US" sz="1600" smtClean="0"/>
              <a:t>직교기저</a:t>
            </a:r>
            <a:endParaRPr lang="en-US" altLang="ko-KR" sz="1600" smtClean="0"/>
          </a:p>
          <a:p>
            <a:endParaRPr lang="en-US" altLang="ko-KR" sz="1600"/>
          </a:p>
          <a:p>
            <a:r>
              <a:rPr lang="en-US" altLang="ko-KR" sz="1600" smtClean="0"/>
              <a:t>4</a:t>
            </a:r>
            <a:r>
              <a:rPr lang="ko-KR" altLang="en-US" sz="1600" smtClean="0"/>
              <a:t>차원의 정규직교기저를 </a:t>
            </a:r>
            <a:r>
              <a:rPr lang="en-US" altLang="ko-KR" sz="1600" smtClean="0"/>
              <a:t>(1,0,0,0), (0,1,0,0), (0,0,1,0), (0,0,0,1) </a:t>
            </a:r>
            <a:r>
              <a:rPr lang="ko-KR" altLang="en-US" sz="1600" smtClean="0"/>
              <a:t>로 표현할 수 있다</a:t>
            </a:r>
            <a:endParaRPr lang="en-US" altLang="ko-KR" sz="1600" smtClean="0"/>
          </a:p>
          <a:p>
            <a:r>
              <a:rPr lang="en-US" altLang="ko-KR" sz="1600" smtClean="0">
                <a:sym typeface="Wingdings" panose="05000000000000000000" pitchFamily="2" charset="2"/>
              </a:rPr>
              <a:t></a:t>
            </a:r>
            <a:r>
              <a:rPr lang="en-US" altLang="ko-KR" sz="1600"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sym typeface="Wingdings" panose="05000000000000000000" pitchFamily="2" charset="2"/>
              </a:rPr>
              <a:t>이 것들을 모으면 단위벡터 </a:t>
            </a:r>
            <a:r>
              <a:rPr lang="en-US" altLang="ko-KR" sz="1600" smtClean="0">
                <a:latin typeface="Consolas" panose="020B0609020204030204" pitchFamily="49" charset="0"/>
                <a:sym typeface="Wingdings" panose="05000000000000000000" pitchFamily="2" charset="2"/>
              </a:rPr>
              <a:t>I </a:t>
            </a:r>
            <a:r>
              <a:rPr lang="ko-KR" altLang="en-US" sz="1600" smtClean="0">
                <a:sym typeface="Wingdings" panose="05000000000000000000" pitchFamily="2" charset="2"/>
              </a:rPr>
              <a:t>가 된다</a:t>
            </a:r>
            <a:endParaRPr lang="en-US" altLang="ko-KR" sz="160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369866" y="5589240"/>
                <a:ext cx="27061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0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6" y="5589240"/>
                <a:ext cx="2706190" cy="646331"/>
              </a:xfrm>
              <a:prstGeom prst="rect">
                <a:avLst/>
              </a:prstGeom>
              <a:blipFill>
                <a:blip r:embed="rId2"/>
                <a:stretch>
                  <a:fillRect t="-283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/>
          <p:cNvCxnSpPr/>
          <p:nvPr/>
        </p:nvCxnSpPr>
        <p:spPr>
          <a:xfrm>
            <a:off x="6133517" y="5218467"/>
            <a:ext cx="10958" cy="80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153231" y="6010555"/>
            <a:ext cx="823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11705" y="596916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626339" y="509216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869179" y="6005317"/>
            <a:ext cx="270752" cy="35417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792402" y="5970473"/>
            <a:ext cx="360829" cy="47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23599" y="637203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 flipV="1">
            <a:off x="6139931" y="6000006"/>
            <a:ext cx="421199" cy="2611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120638" y="5532734"/>
            <a:ext cx="28601" cy="454129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5508104" y="5964895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964895"/>
                <a:ext cx="463588" cy="369332"/>
              </a:xfrm>
              <a:prstGeom prst="rect">
                <a:avLst/>
              </a:prstGeom>
              <a:blipFill>
                <a:blip r:embed="rId3"/>
                <a:stretch>
                  <a:fillRect t="-3279" r="-1447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6418362" y="5671346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62" y="5671346"/>
                <a:ext cx="463588" cy="369332"/>
              </a:xfrm>
              <a:prstGeom prst="rect">
                <a:avLst/>
              </a:prstGeom>
              <a:blipFill>
                <a:blip r:embed="rId4"/>
                <a:stretch>
                  <a:fillRect t="-3279" r="-1447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046787" y="5280326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787" y="5280326"/>
                <a:ext cx="463588" cy="369332"/>
              </a:xfrm>
              <a:prstGeom prst="rect">
                <a:avLst/>
              </a:prstGeom>
              <a:blipFill>
                <a:blip r:embed="rId5"/>
                <a:stretch>
                  <a:fillRect t="-3279" r="-1447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모서리가 둥근 직사각형 38"/>
          <p:cNvSpPr/>
          <p:nvPr/>
        </p:nvSpPr>
        <p:spPr>
          <a:xfrm>
            <a:off x="5508104" y="5092160"/>
            <a:ext cx="1732913" cy="164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470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데이터 관점의 독립성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16261"/>
              </p:ext>
            </p:extLst>
          </p:nvPr>
        </p:nvGraphicFramePr>
        <p:xfrm>
          <a:off x="611560" y="1772816"/>
          <a:ext cx="2304256" cy="2023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48018521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531197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32481521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53770104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7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688675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6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4446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8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557116"/>
                  </a:ext>
                </a:extLst>
              </a:tr>
              <a:tr h="426436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6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7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928165"/>
                  </a:ext>
                </a:extLst>
              </a:tr>
              <a:tr h="37277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774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275856" y="1988840"/>
            <a:ext cx="4681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왼쪽 행렬을 학생 </a:t>
            </a:r>
            <a:r>
              <a:rPr lang="en-US" altLang="ko-KR" smtClean="0"/>
              <a:t>5</a:t>
            </a:r>
            <a:r>
              <a:rPr lang="ko-KR" altLang="en-US" smtClean="0"/>
              <a:t>명</a:t>
            </a:r>
            <a:r>
              <a:rPr lang="en-US" altLang="ko-KR" smtClean="0"/>
              <a:t>, </a:t>
            </a:r>
            <a:r>
              <a:rPr lang="ko-KR" altLang="en-US" smtClean="0"/>
              <a:t>과목 </a:t>
            </a:r>
            <a:r>
              <a:rPr lang="en-US" altLang="ko-KR" smtClean="0"/>
              <a:t>4</a:t>
            </a:r>
            <a:r>
              <a:rPr lang="ko-KR" altLang="en-US" smtClean="0"/>
              <a:t>개</a:t>
            </a:r>
            <a:r>
              <a:rPr lang="en-US" altLang="ko-KR" smtClean="0"/>
              <a:t>(A/B/C/D)</a:t>
            </a:r>
            <a:r>
              <a:rPr lang="ko-KR" altLang="en-US" smtClean="0"/>
              <a:t>의</a:t>
            </a:r>
            <a:endParaRPr lang="en-US" altLang="ko-KR" smtClean="0"/>
          </a:p>
          <a:p>
            <a:r>
              <a:rPr lang="ko-KR" altLang="en-US" smtClean="0"/>
              <a:t>성적표로 보자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과목 중 두개만 선택해야 한다면</a:t>
            </a:r>
            <a:endParaRPr lang="en-US" altLang="ko-KR" smtClean="0"/>
          </a:p>
          <a:p>
            <a:r>
              <a:rPr lang="ko-KR" altLang="en-US" smtClean="0"/>
              <a:t>어떤 과목을 선택할까</a:t>
            </a:r>
            <a:r>
              <a:rPr lang="en-US" altLang="ko-KR" smtClean="0"/>
              <a:t>?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4367360"/>
            <a:ext cx="4716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각 과목을 벡터로 보면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 </a:t>
            </a:r>
            <a:r>
              <a:rPr lang="ko-KR" altLang="en-US" smtClean="0"/>
              <a:t>와 </a:t>
            </a:r>
            <a:r>
              <a:rPr lang="en-US" altLang="ko-KR" smtClean="0"/>
              <a:t>B </a:t>
            </a:r>
            <a:r>
              <a:rPr lang="ko-KR" altLang="en-US" smtClean="0"/>
              <a:t>는 평행 </a:t>
            </a:r>
            <a:r>
              <a:rPr lang="en-US" altLang="ko-KR" smtClean="0"/>
              <a:t>(</a:t>
            </a:r>
            <a:r>
              <a:rPr lang="ko-KR" altLang="en-US" smtClean="0"/>
              <a:t>종속</a:t>
            </a:r>
            <a:r>
              <a:rPr lang="en-US" altLang="ko-KR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 </a:t>
            </a:r>
            <a:r>
              <a:rPr lang="ko-KR" altLang="en-US" smtClean="0"/>
              <a:t>와 </a:t>
            </a:r>
            <a:r>
              <a:rPr lang="en-US" altLang="ko-KR" smtClean="0"/>
              <a:t>C </a:t>
            </a:r>
            <a:r>
              <a:rPr lang="ko-KR" altLang="en-US" smtClean="0"/>
              <a:t>를 더하면 </a:t>
            </a:r>
            <a:r>
              <a:rPr lang="en-US" altLang="ko-KR" smtClean="0"/>
              <a:t>D (</a:t>
            </a:r>
            <a:r>
              <a:rPr lang="ko-KR" altLang="en-US" smtClean="0"/>
              <a:t>종속</a:t>
            </a:r>
            <a:r>
              <a:rPr lang="en-US" altLang="ko-KR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 </a:t>
            </a:r>
            <a:r>
              <a:rPr lang="ko-KR" altLang="en-US" smtClean="0"/>
              <a:t>와 </a:t>
            </a:r>
            <a:r>
              <a:rPr lang="en-US" altLang="ko-KR" smtClean="0"/>
              <a:t>C </a:t>
            </a:r>
            <a:r>
              <a:rPr lang="ko-KR" altLang="en-US" smtClean="0"/>
              <a:t>를 선택하는 것이 효과적임 </a:t>
            </a:r>
            <a:r>
              <a:rPr lang="en-US" altLang="ko-KR" smtClean="0"/>
              <a:t>(</a:t>
            </a:r>
            <a:r>
              <a:rPr lang="ko-KR" altLang="en-US" smtClean="0"/>
              <a:t>독립</a:t>
            </a:r>
            <a:r>
              <a:rPr lang="en-US" altLang="ko-KR" smtClean="0"/>
              <a:t>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81619" y="5805264"/>
                <a:ext cx="50404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=(2,3,4,3,2),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=(5,2,1,4,3)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mtClean="0"/>
                  <a:t> = ac cos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cos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mtClean="0"/>
                  <a:t>/(ac)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:r>
                  <a:rPr lang="ko-KR" altLang="en-US" smtClean="0">
                    <a:sym typeface="Wingdings" panose="05000000000000000000" pitchFamily="2" charset="2"/>
                  </a:rPr>
                  <a:t>상관계수</a:t>
                </a:r>
                <a:r>
                  <a:rPr lang="en-US" altLang="ko-KR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19" y="5805264"/>
                <a:ext cx="5040419" cy="646331"/>
              </a:xfrm>
              <a:prstGeom prst="rect">
                <a:avLst/>
              </a:prstGeom>
              <a:blipFill>
                <a:blip r:embed="rId2"/>
                <a:stretch>
                  <a:fillRect t="-12264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2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 변환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행렬은 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11560" y="1696065"/>
                <a:ext cx="25594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2 3 1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X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96065"/>
                <a:ext cx="2559419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3963773" y="1696065"/>
                <a:ext cx="132927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73" y="1696065"/>
                <a:ext cx="1329274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오른쪽 화살표 21"/>
          <p:cNvSpPr/>
          <p:nvPr/>
        </p:nvSpPr>
        <p:spPr>
          <a:xfrm>
            <a:off x="3347864" y="1928498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727629" y="2789191"/>
                <a:ext cx="676019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29" y="2789191"/>
                <a:ext cx="676019" cy="82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오른쪽 화살표 22"/>
          <p:cNvSpPr/>
          <p:nvPr/>
        </p:nvSpPr>
        <p:spPr>
          <a:xfrm>
            <a:off x="1547664" y="2996952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51720" y="2787395"/>
                <a:ext cx="6760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787395"/>
                <a:ext cx="676019" cy="8249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131840" y="3015182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(1,2,1) </a:t>
            </a:r>
            <a:r>
              <a:rPr lang="ko-KR" altLang="en-US" smtClean="0"/>
              <a:t>벡터가 </a:t>
            </a:r>
            <a:r>
              <a:rPr lang="en-US" altLang="ko-KR" smtClean="0"/>
              <a:t>(8,7,9) 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변환됨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4221088"/>
            <a:ext cx="662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AX = Y </a:t>
            </a:r>
            <a:r>
              <a:rPr lang="ko-KR" altLang="en-US" smtClean="0"/>
              <a:t>로 쓸 때</a:t>
            </a:r>
            <a:r>
              <a:rPr lang="en-US" altLang="ko-KR" smtClean="0"/>
              <a:t>, </a:t>
            </a:r>
            <a:r>
              <a:rPr lang="ko-KR" altLang="en-US" smtClean="0"/>
              <a:t>행렬 </a:t>
            </a:r>
            <a:r>
              <a:rPr lang="en-US" altLang="ko-KR" smtClean="0"/>
              <a:t>A</a:t>
            </a:r>
            <a:r>
              <a:rPr lang="ko-KR" altLang="en-US" smtClean="0"/>
              <a:t>는 벡터들 간의 변환으로 볼수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변환 </a:t>
            </a:r>
            <a:r>
              <a:rPr lang="en-US" altLang="ko-KR" smtClean="0"/>
              <a:t>: Transformation </a:t>
            </a:r>
            <a:r>
              <a:rPr lang="ko-KR" altLang="en-US" smtClean="0"/>
              <a:t>또는 </a:t>
            </a:r>
            <a:r>
              <a:rPr lang="en-US" altLang="ko-KR" smtClean="0"/>
              <a:t>Mapping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11560" y="5352864"/>
                <a:ext cx="347197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0 −1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1      0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ko-KR" altLang="en-US" smtClean="0"/>
                  <a:t> 어떤 변환일까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352864"/>
                <a:ext cx="3471976" cy="582147"/>
              </a:xfrm>
              <a:prstGeom prst="rect">
                <a:avLst/>
              </a:prstGeom>
              <a:blipFill>
                <a:blip r:embed="rId6"/>
                <a:stretch>
                  <a:fillRect r="-8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0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신경망도 변환이다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661534" y="3201830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97238" y="3201830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32943" y="3201830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27" idx="0"/>
          </p:cNvCxnSpPr>
          <p:nvPr/>
        </p:nvCxnSpPr>
        <p:spPr>
          <a:xfrm flipV="1">
            <a:off x="1895382" y="2484554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8" idx="0"/>
          </p:cNvCxnSpPr>
          <p:nvPr/>
        </p:nvCxnSpPr>
        <p:spPr>
          <a:xfrm flipV="1">
            <a:off x="2631086" y="2553046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0" idx="0"/>
          </p:cNvCxnSpPr>
          <p:nvPr/>
        </p:nvCxnSpPr>
        <p:spPr>
          <a:xfrm flipH="1" flipV="1">
            <a:off x="2796442" y="2484554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59632" y="269277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smtClean="0">
                <a:solidFill>
                  <a:srgbClr val="FF0000"/>
                </a:solidFill>
              </a:rPr>
              <a:t>A</a:t>
            </a:r>
            <a:endParaRPr lang="ko-KR" altLang="en-US" b="1" i="1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61534" y="2089877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397238" y="2089877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32943" y="2089877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7" idx="0"/>
            <a:endCxn id="24" idx="4"/>
          </p:cNvCxnSpPr>
          <p:nvPr/>
        </p:nvCxnSpPr>
        <p:spPr>
          <a:xfrm flipV="1">
            <a:off x="1895382" y="2557573"/>
            <a:ext cx="0" cy="64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7" idx="7"/>
            <a:endCxn id="26" idx="3"/>
          </p:cNvCxnSpPr>
          <p:nvPr/>
        </p:nvCxnSpPr>
        <p:spPr>
          <a:xfrm flipV="1">
            <a:off x="2060738" y="2489081"/>
            <a:ext cx="1140697" cy="7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8" idx="1"/>
            <a:endCxn id="24" idx="4"/>
          </p:cNvCxnSpPr>
          <p:nvPr/>
        </p:nvCxnSpPr>
        <p:spPr>
          <a:xfrm flipH="1" flipV="1">
            <a:off x="1895382" y="2557573"/>
            <a:ext cx="570348" cy="71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0" idx="1"/>
            <a:endCxn id="24" idx="5"/>
          </p:cNvCxnSpPr>
          <p:nvPr/>
        </p:nvCxnSpPr>
        <p:spPr>
          <a:xfrm flipH="1" flipV="1">
            <a:off x="2060738" y="2489081"/>
            <a:ext cx="1140697" cy="7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8" idx="7"/>
            <a:endCxn id="26" idx="3"/>
          </p:cNvCxnSpPr>
          <p:nvPr/>
        </p:nvCxnSpPr>
        <p:spPr>
          <a:xfrm flipV="1">
            <a:off x="2796442" y="2489081"/>
            <a:ext cx="404993" cy="7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" idx="0"/>
            <a:endCxn id="26" idx="4"/>
          </p:cNvCxnSpPr>
          <p:nvPr/>
        </p:nvCxnSpPr>
        <p:spPr>
          <a:xfrm flipV="1">
            <a:off x="3366791" y="2557573"/>
            <a:ext cx="0" cy="64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65730" y="385175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smtClean="0">
                <a:solidFill>
                  <a:srgbClr val="FF0000"/>
                </a:solidFill>
              </a:rPr>
              <a:t>X</a:t>
            </a:r>
            <a:endParaRPr lang="ko-KR" altLang="en-US" b="1" i="1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83768" y="14847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smtClean="0">
                <a:solidFill>
                  <a:srgbClr val="FF0000"/>
                </a:solidFill>
              </a:rPr>
              <a:t>Y</a:t>
            </a:r>
            <a:endParaRPr lang="ko-KR" altLang="en-US" b="1" i="1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/>
          <p:cNvCxnSpPr>
            <a:endCxn id="27" idx="4"/>
          </p:cNvCxnSpPr>
          <p:nvPr/>
        </p:nvCxnSpPr>
        <p:spPr>
          <a:xfrm flipV="1">
            <a:off x="1895382" y="3669526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639265" y="3669526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361957" y="3669526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895382" y="1844824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2639265" y="1844824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3361957" y="1844824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73502" y="2015538"/>
            <a:ext cx="21755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입력데이터</a:t>
            </a:r>
            <a:r>
              <a:rPr lang="en-US" altLang="ko-KR" smtClean="0"/>
              <a:t>(</a:t>
            </a:r>
            <a:r>
              <a:rPr lang="ko-KR" altLang="en-US" smtClean="0"/>
              <a:t>벡터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X</a:t>
            </a:r>
          </a:p>
          <a:p>
            <a:r>
              <a:rPr lang="ko-KR" altLang="en-US" smtClean="0"/>
              <a:t>변환행렬</a:t>
            </a:r>
            <a:r>
              <a:rPr lang="en-US" altLang="ko-KR" smtClean="0"/>
              <a:t>(</a:t>
            </a:r>
            <a:r>
              <a:rPr lang="ko-KR" altLang="en-US" smtClean="0"/>
              <a:t>가중치</a:t>
            </a:r>
            <a:r>
              <a:rPr lang="en-US" altLang="ko-KR" smtClean="0"/>
              <a:t>) A</a:t>
            </a:r>
          </a:p>
          <a:p>
            <a:r>
              <a:rPr lang="ko-KR" altLang="en-US" smtClean="0"/>
              <a:t>출력데이터</a:t>
            </a:r>
            <a:r>
              <a:rPr lang="en-US" altLang="ko-KR" smtClean="0"/>
              <a:t>(</a:t>
            </a:r>
            <a:r>
              <a:rPr lang="ko-KR" altLang="en-US" smtClean="0"/>
              <a:t>벡터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Y</a:t>
            </a:r>
          </a:p>
          <a:p>
            <a:endParaRPr lang="en-US" altLang="ko-KR"/>
          </a:p>
          <a:p>
            <a:r>
              <a:rPr lang="en-US" altLang="ko-KR" sz="2800" smtClean="0"/>
              <a:t>AX = Y</a:t>
            </a:r>
            <a:endParaRPr lang="ko-KR" altLang="en-US" sz="2800"/>
          </a:p>
        </p:txBody>
      </p:sp>
      <p:pic>
        <p:nvPicPr>
          <p:cNvPr id="49" name="Picture 20" descr="Deep Learning to the Rescue | Security Info W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388065"/>
            <a:ext cx="48450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2308872" y="6474822"/>
            <a:ext cx="4186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tensorflow </a:t>
            </a:r>
            <a:r>
              <a:rPr lang="ko-KR" altLang="en-US" sz="1600" i="1" smtClean="0">
                <a:solidFill>
                  <a:schemeClr val="accent1"/>
                </a:solidFill>
              </a:rPr>
              <a:t>의 </a:t>
            </a:r>
            <a:r>
              <a:rPr lang="en-US" altLang="ko-KR" sz="1600" i="1" smtClean="0">
                <a:solidFill>
                  <a:schemeClr val="accent1"/>
                </a:solidFill>
              </a:rPr>
              <a:t>tensor </a:t>
            </a:r>
            <a:r>
              <a:rPr lang="ko-KR" altLang="en-US" sz="1600" i="1" smtClean="0">
                <a:solidFill>
                  <a:schemeClr val="accent1"/>
                </a:solidFill>
              </a:rPr>
              <a:t>는 행렬을 의미한다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방향이 다르다면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3915" y="198884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0618" y="2195572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평행하지 않다</a:t>
            </a:r>
            <a:endParaRPr lang="en-US" altLang="ko-KR" smtClean="0"/>
          </a:p>
          <a:p>
            <a:r>
              <a:rPr lang="en-US" altLang="ko-KR" smtClean="0"/>
              <a:t>(non parallel)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3617216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두 벡터가 방향이 다르면 별도의 벡터로 표시해야 한다</a:t>
            </a:r>
            <a:endParaRPr lang="en-US" altLang="ko-KR" sz="1600"/>
          </a:p>
        </p:txBody>
      </p: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339752" y="2559437"/>
            <a:ext cx="1152128" cy="520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27562" y="226758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859157" y="22675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71800" y="41001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03395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309163" y="410017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3440758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행렬변환의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539552" y="2420888"/>
                <a:ext cx="269285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20888"/>
                <a:ext cx="2692853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139952" y="2420888"/>
                <a:ext cx="363112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/>
                  <a:t>= </a:t>
                </a:r>
                <a:r>
                  <a:rPr lang="en-US" altLang="ko-KR" smtClean="0"/>
                  <a:t>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420888"/>
                <a:ext cx="3631122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오른쪽 화살표 40"/>
          <p:cNvSpPr/>
          <p:nvPr/>
        </p:nvSpPr>
        <p:spPr>
          <a:xfrm>
            <a:off x="3516406" y="2531941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539552" y="3262483"/>
                <a:ext cx="3575018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62483"/>
                <a:ext cx="3575018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4932040" y="3262483"/>
                <a:ext cx="2465354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262483"/>
                <a:ext cx="2465354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오른쪽 화살표 52"/>
          <p:cNvSpPr/>
          <p:nvPr/>
        </p:nvSpPr>
        <p:spPr>
          <a:xfrm>
            <a:off x="4371205" y="3373536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539552" y="4215131"/>
                <a:ext cx="3877280" cy="585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15131"/>
                <a:ext cx="3877280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행렬은 선형변환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9592" y="1988840"/>
            <a:ext cx="3878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선형변환 </a:t>
            </a:r>
            <a:r>
              <a:rPr lang="en-US" altLang="ko-KR" smtClean="0"/>
              <a:t>: Linear Transformation</a:t>
            </a:r>
          </a:p>
          <a:p>
            <a:pPr lvl="1"/>
            <a:r>
              <a:rPr lang="en-US" altLang="ko-KR" smtClean="0"/>
              <a:t>f(kx) = k f(x)</a:t>
            </a:r>
          </a:p>
          <a:p>
            <a:pPr lvl="1"/>
            <a:r>
              <a:rPr lang="en-US" altLang="ko-KR" smtClean="0"/>
              <a:t>f(x+y) = f(x) + f(y)</a:t>
            </a:r>
          </a:p>
          <a:p>
            <a:pPr lvl="1"/>
            <a:r>
              <a:rPr lang="en-US" altLang="ko-KR" smtClean="0"/>
              <a:t>f(tx+sy) = t f(x) + s f(y)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9592" y="3356992"/>
            <a:ext cx="3257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행렬도 같은 성질을 보인다</a:t>
            </a:r>
            <a:endParaRPr lang="en-US" altLang="ko-KR" smtClean="0"/>
          </a:p>
          <a:p>
            <a:pPr lvl="1"/>
            <a:r>
              <a:rPr lang="en-US" altLang="ko-KR" smtClean="0"/>
              <a:t>A(kX) = k(AX)</a:t>
            </a:r>
          </a:p>
          <a:p>
            <a:pPr lvl="1"/>
            <a:r>
              <a:rPr lang="en-US" altLang="ko-KR" smtClean="0"/>
              <a:t>A(X+Y) = AX + AY</a:t>
            </a:r>
          </a:p>
          <a:p>
            <a:pPr lvl="1"/>
            <a:r>
              <a:rPr lang="en-US" altLang="ko-KR" smtClean="0"/>
              <a:t>A(tX+sY) = t AX + s AY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44008" y="2419727"/>
            <a:ext cx="3804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y= ax + b </a:t>
            </a:r>
            <a:r>
              <a:rPr lang="ko-KR" altLang="en-US" sz="1600" i="1" smtClean="0">
                <a:solidFill>
                  <a:schemeClr val="accent1"/>
                </a:solidFill>
              </a:rPr>
              <a:t>는 선형변환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y = ax</a:t>
            </a:r>
            <a:r>
              <a:rPr lang="en-US" altLang="ko-KR" sz="1600" i="1" baseline="30000" smtClean="0">
                <a:solidFill>
                  <a:schemeClr val="accent1"/>
                </a:solidFill>
              </a:rPr>
              <a:t>2</a:t>
            </a:r>
            <a:r>
              <a:rPr lang="en-US" altLang="ko-KR" sz="1600" i="1" smtClean="0">
                <a:solidFill>
                  <a:schemeClr val="accent1"/>
                </a:solidFill>
              </a:rPr>
              <a:t> + bx +c </a:t>
            </a:r>
            <a:r>
              <a:rPr lang="ko-KR" altLang="en-US" sz="1600" i="1" smtClean="0">
                <a:solidFill>
                  <a:schemeClr val="accent1"/>
                </a:solidFill>
              </a:rPr>
              <a:t>는 선형변환이 아님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4008" y="3789040"/>
            <a:ext cx="3509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행렬은 </a:t>
            </a:r>
            <a:r>
              <a:rPr lang="ko-KR" altLang="en-US" sz="1600" b="1" i="1" smtClean="0">
                <a:solidFill>
                  <a:srgbClr val="FF0000"/>
                </a:solidFill>
              </a:rPr>
              <a:t>벡터들</a:t>
            </a:r>
            <a:r>
              <a:rPr lang="ko-KR" altLang="en-US" sz="1600" i="1" smtClean="0">
                <a:solidFill>
                  <a:schemeClr val="accent1"/>
                </a:solidFill>
              </a:rPr>
              <a:t> 간의 선형변환이다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895842"/>
            <a:ext cx="2923612" cy="16430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44008" y="5998882"/>
            <a:ext cx="338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https://</a:t>
            </a:r>
            <a:r>
              <a:rPr lang="ko-KR" altLang="en-US" smtClean="0">
                <a:hlinkClick r:id="rId3"/>
              </a:rPr>
              <a:t>youtu.be/kYB8IZa5AuE</a:t>
            </a:r>
            <a:r>
              <a:rPr lang="ko-KR" altLang="en-US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4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선형변환의 특징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9592" y="1988840"/>
            <a:ext cx="50369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원점 </a:t>
            </a:r>
            <a:r>
              <a:rPr lang="en-US" altLang="ko-KR" smtClean="0"/>
              <a:t>O </a:t>
            </a:r>
            <a:r>
              <a:rPr lang="ko-KR" altLang="en-US" smtClean="0"/>
              <a:t>는 원점으로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직선은 직선으로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평행한 직선은 평행한 직선으로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사각형은 평행사변형으로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원은 타원으로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수직한 직선은 수직한 직선으로 </a:t>
            </a:r>
            <a:r>
              <a:rPr lang="ko-KR" altLang="en-US" smtClean="0">
                <a:solidFill>
                  <a:srgbClr val="FF0000"/>
                </a:solidFill>
              </a:rPr>
              <a:t>가지 않는다</a:t>
            </a:r>
            <a:endParaRPr lang="en-US" altLang="ko-KR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직선들 간의 간격의 비율은 유지된다</a:t>
            </a:r>
            <a:endParaRPr lang="ko-KR" altLang="en-US"/>
          </a:p>
        </p:txBody>
      </p:sp>
      <p:pic>
        <p:nvPicPr>
          <p:cNvPr id="22" name="Picture 6" descr="Content - Linear transformations and matr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612723"/>
            <a:ext cx="3326802" cy="1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7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좌표의 이동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3528" y="2410328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x</a:t>
            </a:r>
            <a:r>
              <a:rPr lang="ko-KR" altLang="en-US" smtClean="0"/>
              <a:t>축의 단위벡터인 </a:t>
            </a:r>
            <a:r>
              <a:rPr lang="en-US" altLang="ko-KR" smtClean="0"/>
              <a:t>(1,0) </a:t>
            </a:r>
            <a:r>
              <a:rPr lang="ko-KR" altLang="en-US" smtClean="0"/>
              <a:t>은 어디로 갈까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148064" y="2266312"/>
                <a:ext cx="163371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266312"/>
                <a:ext cx="1633717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5292080" y="2266312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3251923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y</a:t>
            </a:r>
            <a:r>
              <a:rPr lang="ko-KR" altLang="en-US" smtClean="0"/>
              <a:t>축의 단위벡터인 </a:t>
            </a:r>
            <a:r>
              <a:rPr lang="en-US" altLang="ko-KR" smtClean="0"/>
              <a:t>(0,1) </a:t>
            </a:r>
            <a:r>
              <a:rPr lang="ko-KR" altLang="en-US" smtClean="0"/>
              <a:t>은 어디로 갈까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5148064" y="3107907"/>
                <a:ext cx="163371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07907"/>
                <a:ext cx="1633717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5508104" y="3107907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4077072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(2,3) </a:t>
            </a:r>
            <a:r>
              <a:rPr lang="ko-KR" altLang="en-US" smtClean="0"/>
              <a:t>은 어디로 갈까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707904" y="3933056"/>
                <a:ext cx="476803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]=</a:t>
                </a:r>
                <a:r>
                  <a:rPr lang="en-US" altLang="ko-KR" smtClean="0">
                    <a:solidFill>
                      <a:srgbClr val="FF0000"/>
                    </a:solidFill>
                  </a:rPr>
                  <a:t>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933056"/>
                <a:ext cx="4768037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39552" y="5301208"/>
                <a:ext cx="140570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301208"/>
                <a:ext cx="1405706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1204425" y="5301207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5301207"/>
            <a:ext cx="216024" cy="5821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3568" y="6070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rgbClr val="FF0000"/>
                </a:solidFill>
              </a:rPr>
              <a:t>x</a:t>
            </a:r>
            <a:r>
              <a:rPr lang="ko-KR" altLang="en-US" sz="1200" smtClean="0">
                <a:solidFill>
                  <a:srgbClr val="FF0000"/>
                </a:solidFill>
              </a:rPr>
              <a:t>축의</a:t>
            </a:r>
            <a:endParaRPr lang="en-US" altLang="ko-KR" sz="120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smtClean="0">
                <a:solidFill>
                  <a:srgbClr val="FF0000"/>
                </a:solidFill>
              </a:rPr>
              <a:t>이동위치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45148" y="6070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y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cxnSp>
        <p:nvCxnSpPr>
          <p:cNvPr id="24" name="직선 화살표 연결선 23"/>
          <p:cNvCxnSpPr>
            <a:stCxn id="19" idx="2"/>
            <a:endCxn id="11" idx="0"/>
          </p:cNvCxnSpPr>
          <p:nvPr/>
        </p:nvCxnSpPr>
        <p:spPr>
          <a:xfrm flipH="1">
            <a:off x="1083678" y="5883354"/>
            <a:ext cx="228759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2"/>
            <a:endCxn id="23" idx="0"/>
          </p:cNvCxnSpPr>
          <p:nvPr/>
        </p:nvCxnSpPr>
        <p:spPr>
          <a:xfrm>
            <a:off x="1655676" y="5883354"/>
            <a:ext cx="289582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70441" y="5190244"/>
            <a:ext cx="8756" cy="136340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122369" y="6309320"/>
            <a:ext cx="22330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79849" y="62373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77528" y="6300028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236583" y="502653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H="1" flipV="1">
            <a:off x="3795307" y="6286668"/>
            <a:ext cx="501963" cy="1336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799159" y="5907203"/>
            <a:ext cx="1002166" cy="38127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283968" y="5157192"/>
            <a:ext cx="0" cy="14494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788024" y="5157192"/>
            <a:ext cx="0" cy="14494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563888" y="5877272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563888" y="5445224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793214" y="5868084"/>
            <a:ext cx="2470" cy="457806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3792925" y="5462265"/>
            <a:ext cx="494433" cy="79405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3049921" y="5432334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59519" y="553834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열벡터들이 변환된 축을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ko-KR" altLang="en-US" sz="1600" i="1" smtClean="0">
                <a:solidFill>
                  <a:schemeClr val="accent1"/>
                </a:solidFill>
              </a:rPr>
              <a:t>   나타낸다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변환과 내적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39552" y="1579293"/>
                <a:ext cx="2798458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9293"/>
                <a:ext cx="2798458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3568" y="2557385"/>
                <a:ext cx="176612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AX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(1,2)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557385"/>
                <a:ext cx="1766125" cy="714683"/>
              </a:xfrm>
              <a:prstGeom prst="rect">
                <a:avLst/>
              </a:prstGeom>
              <a:blipFill>
                <a:blip r:embed="rId3"/>
                <a:stretch>
                  <a:fillRect l="-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1259632" y="1583925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307506" y="4654382"/>
            <a:ext cx="4884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행벡터들과 내적을 하면 변환된 좌표값을 얻는다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59632" y="1900540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2843808" y="2557385"/>
                <a:ext cx="145219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※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557385"/>
                <a:ext cx="1452192" cy="582147"/>
              </a:xfrm>
              <a:prstGeom prst="rect">
                <a:avLst/>
              </a:prstGeom>
              <a:blipFill>
                <a:blip r:embed="rId4"/>
                <a:stretch>
                  <a:fillRect l="-37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/>
          <p:cNvSpPr/>
          <p:nvPr/>
        </p:nvSpPr>
        <p:spPr>
          <a:xfrm>
            <a:off x="3707904" y="2562017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707904" y="2878632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83568" y="3501008"/>
                <a:ext cx="395159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=AX </a:t>
                </a:r>
                <a:r>
                  <a:rPr lang="ko-KR" altLang="en-US" smtClean="0"/>
                  <a:t>에서</a:t>
                </a:r>
                <a:r>
                  <a:rPr lang="en-US" altLang="ko-KR" smtClean="0"/>
                  <a:t>, x’=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(1,2)</m:t>
                    </m:r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smtClean="0"/>
                  <a:t>, y’=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(3,1)</m:t>
                    </m:r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01008"/>
                <a:ext cx="3951595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7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 예제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3608" y="2132856"/>
            <a:ext cx="182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(1,0,0) </a:t>
            </a:r>
            <a:r>
              <a:rPr lang="en-US" altLang="ko-KR" smtClean="0">
                <a:sym typeface="Wingdings" panose="05000000000000000000" pitchFamily="2" charset="2"/>
              </a:rPr>
              <a:t> (1,1,0)</a:t>
            </a:r>
          </a:p>
          <a:p>
            <a:r>
              <a:rPr lang="en-US" altLang="ko-KR" smtClean="0">
                <a:sym typeface="Wingdings" panose="05000000000000000000" pitchFamily="2" charset="2"/>
              </a:rPr>
              <a:t>(0,1,0)  (0,1,2)</a:t>
            </a:r>
          </a:p>
          <a:p>
            <a:r>
              <a:rPr lang="en-US" altLang="ko-KR" smtClean="0">
                <a:sym typeface="Wingdings" panose="05000000000000000000" pitchFamily="2" charset="2"/>
              </a:rPr>
              <a:t>(0,0,1)  (1,2,3)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5856" y="263691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 변환되는 행렬을 구하시오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87624" y="3771404"/>
                <a:ext cx="1741053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1   0   1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1   1   2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0   2   3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771404"/>
                <a:ext cx="1741053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1907704" y="3694534"/>
            <a:ext cx="216024" cy="958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99586" y="3694534"/>
            <a:ext cx="216024" cy="958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83768" y="3694534"/>
            <a:ext cx="216024" cy="958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9030" y="5229200"/>
            <a:ext cx="7619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좌표벡터가 어디로 변환되는 지를 알면 변환행렬을 쉽게 구할 수 있다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반대로</a:t>
            </a:r>
            <a:r>
              <a:rPr lang="en-US" altLang="ko-KR" sz="1600" i="1" smtClean="0">
                <a:solidFill>
                  <a:schemeClr val="accent1"/>
                </a:solidFill>
              </a:rPr>
              <a:t>, </a:t>
            </a:r>
            <a:r>
              <a:rPr lang="ko-KR" altLang="en-US" sz="1600" i="1" smtClean="0">
                <a:solidFill>
                  <a:schemeClr val="accent1"/>
                </a:solidFill>
              </a:rPr>
              <a:t>행렬의 열벡터를 보면 좌표계가 어디로 이동하는 지 감을 잡을 수 있다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3x2 </a:t>
            </a:r>
            <a:r>
              <a:rPr lang="ko-KR" altLang="en-US" smtClean="0"/>
              <a:t>행렬의 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66545" y="1700808"/>
                <a:ext cx="1632050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1632050" cy="823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99992" y="4017968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평면은 평면으로 이동한다</a:t>
            </a:r>
            <a:r>
              <a:rPr lang="en-US" altLang="ko-KR" sz="1600" i="1" smtClean="0">
                <a:solidFill>
                  <a:schemeClr val="accent1"/>
                </a:solidFill>
              </a:rPr>
              <a:t/>
            </a:r>
            <a:br>
              <a:rPr lang="en-US" altLang="ko-KR" sz="1600" i="1" smtClean="0">
                <a:solidFill>
                  <a:schemeClr val="accent1"/>
                </a:solidFill>
              </a:rPr>
            </a:br>
            <a:r>
              <a:rPr lang="en-US" altLang="ko-KR" sz="1600" i="1" smtClean="0">
                <a:solidFill>
                  <a:schemeClr val="accent1"/>
                </a:solidFill>
              </a:rPr>
              <a:t>   (</a:t>
            </a:r>
            <a:r>
              <a:rPr lang="ko-KR" altLang="en-US" sz="1600" i="1" smtClean="0">
                <a:solidFill>
                  <a:schemeClr val="accent1"/>
                </a:solidFill>
              </a:rPr>
              <a:t>단 원점을 지나는 평면임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19872" y="1700808"/>
                <a:ext cx="404469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1 −1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00808"/>
                <a:ext cx="4044697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차원의 점이 </a:t>
            </a:r>
            <a:r>
              <a:rPr lang="en-US" altLang="ko-KR" smtClean="0"/>
              <a:t>3</a:t>
            </a:r>
            <a:r>
              <a:rPr lang="ko-KR" altLang="en-US" smtClean="0"/>
              <a:t>차원의 점으로 이동한다</a:t>
            </a:r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2639461" y="1932343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087529" y="3490275"/>
            <a:ext cx="0" cy="145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076571" y="4931854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94616" y="494297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53671" y="332656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1553671" y="4890352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0771" y="537910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078206" y="4642035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평행 사변형 35"/>
          <p:cNvSpPr/>
          <p:nvPr/>
        </p:nvSpPr>
        <p:spPr>
          <a:xfrm rot="18072749">
            <a:off x="936718" y="4477473"/>
            <a:ext cx="2279707" cy="710788"/>
          </a:xfrm>
          <a:prstGeom prst="parallelogram">
            <a:avLst>
              <a:gd name="adj" fmla="val 81013"/>
            </a:avLst>
          </a:prstGeom>
          <a:solidFill>
            <a:srgbClr val="FF99FF">
              <a:alpha val="4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로 구부러진 화살표 9"/>
          <p:cNvSpPr/>
          <p:nvPr/>
        </p:nvSpPr>
        <p:spPr>
          <a:xfrm rot="13753997">
            <a:off x="2647284" y="4425880"/>
            <a:ext cx="436958" cy="1756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91680" y="474210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2062406" y="4750036"/>
            <a:ext cx="334820" cy="17957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056172" y="4475112"/>
            <a:ext cx="191274" cy="422346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43964" y="450912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(1,1,1)</a:t>
            </a:r>
            <a:endParaRPr lang="ko-KR" altLang="en-US" sz="1200"/>
          </a:p>
        </p:txBody>
      </p:sp>
      <p:sp>
        <p:nvSpPr>
          <p:cNvPr id="48" name="TextBox 47"/>
          <p:cNvSpPr txBox="1"/>
          <p:nvPr/>
        </p:nvSpPr>
        <p:spPr>
          <a:xfrm>
            <a:off x="1979712" y="4221088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(-1,1,3)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559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2x3 </a:t>
            </a:r>
            <a:r>
              <a:rPr lang="ko-KR" altLang="en-US" smtClean="0"/>
              <a:t>행렬의 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41078" y="1838741"/>
                <a:ext cx="148265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78" y="1838741"/>
                <a:ext cx="1482650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99992" y="4017968"/>
            <a:ext cx="3448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공간이 평면으로 이동하므로</a:t>
            </a:r>
            <a:r>
              <a:rPr lang="en-US" altLang="ko-KR" sz="1600" i="1" smtClean="0">
                <a:solidFill>
                  <a:schemeClr val="accent1"/>
                </a:solidFill>
              </a:rPr>
              <a:t>,</a:t>
            </a:r>
          </a:p>
          <a:p>
            <a:r>
              <a:rPr lang="en-US" altLang="ko-KR" sz="1600" i="1">
                <a:solidFill>
                  <a:schemeClr val="accent1"/>
                </a:solidFill>
              </a:rPr>
              <a:t> </a:t>
            </a:r>
            <a:r>
              <a:rPr lang="en-US" altLang="ko-KR" sz="1600" i="1" smtClean="0">
                <a:solidFill>
                  <a:schemeClr val="accent1"/>
                </a:solidFill>
              </a:rPr>
              <a:t>  </a:t>
            </a:r>
            <a:r>
              <a:rPr lang="ko-KR" altLang="en-US" sz="1600" i="1" smtClean="0">
                <a:solidFill>
                  <a:schemeClr val="accent1"/>
                </a:solidFill>
              </a:rPr>
              <a:t>중복될 수 밖에 없다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이동한 축이 종속임을 알 수 있다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19872" y="1700808"/>
                <a:ext cx="4334328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00808"/>
                <a:ext cx="4334328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 smtClean="0"/>
              <a:t>차원의 모든 점이 </a:t>
            </a:r>
            <a:r>
              <a:rPr lang="en-US" altLang="ko-KR"/>
              <a:t>2</a:t>
            </a:r>
            <a:r>
              <a:rPr lang="ko-KR" altLang="en-US" smtClean="0"/>
              <a:t>차원 평면상의 점으로 이동한다</a:t>
            </a:r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2639461" y="1932343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087529" y="3490275"/>
            <a:ext cx="0" cy="145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076571" y="4931854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94616" y="494297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53671" y="332656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1553671" y="4890352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0771" y="537910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078206" y="4642035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91680" y="474210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39" name="직선 연결선 38"/>
          <p:cNvCxnSpPr>
            <a:stCxn id="8" idx="4"/>
          </p:cNvCxnSpPr>
          <p:nvPr/>
        </p:nvCxnSpPr>
        <p:spPr>
          <a:xfrm flipH="1" flipV="1">
            <a:off x="2062406" y="4929614"/>
            <a:ext cx="143847" cy="30139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056172" y="4780470"/>
            <a:ext cx="427596" cy="11698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34594" y="4581128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(2,1)</a:t>
            </a:r>
            <a:endParaRPr lang="ko-KR" altLang="en-US" sz="1200"/>
          </a:p>
        </p:txBody>
      </p:sp>
      <p:sp>
        <p:nvSpPr>
          <p:cNvPr id="48" name="TextBox 47"/>
          <p:cNvSpPr txBox="1"/>
          <p:nvPr/>
        </p:nvSpPr>
        <p:spPr>
          <a:xfrm>
            <a:off x="1855674" y="5195808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(1,1)</a:t>
            </a:r>
            <a:endParaRPr lang="ko-KR" altLang="en-US" sz="1200"/>
          </a:p>
        </p:txBody>
      </p:sp>
      <p:cxnSp>
        <p:nvCxnSpPr>
          <p:cNvPr id="26" name="직선 연결선 25"/>
          <p:cNvCxnSpPr>
            <a:endCxn id="37" idx="3"/>
          </p:cNvCxnSpPr>
          <p:nvPr/>
        </p:nvCxnSpPr>
        <p:spPr>
          <a:xfrm flipH="1" flipV="1">
            <a:off x="2054280" y="4926767"/>
            <a:ext cx="383482" cy="11131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11760" y="4952201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(3,2)</a:t>
            </a:r>
            <a:endParaRPr lang="ko-KR" altLang="en-US" sz="1200"/>
          </a:p>
        </p:txBody>
      </p:sp>
      <p:sp>
        <p:nvSpPr>
          <p:cNvPr id="11" name="톱니 모양의 오른쪽 화살표 10"/>
          <p:cNvSpPr/>
          <p:nvPr/>
        </p:nvSpPr>
        <p:spPr>
          <a:xfrm rot="3606538">
            <a:off x="1020051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톱니 모양의 오른쪽 화살표 29"/>
          <p:cNvSpPr/>
          <p:nvPr/>
        </p:nvSpPr>
        <p:spPr>
          <a:xfrm rot="3606538">
            <a:off x="1475958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톱니 모양의 오른쪽 화살표 30"/>
          <p:cNvSpPr/>
          <p:nvPr/>
        </p:nvSpPr>
        <p:spPr>
          <a:xfrm rot="7106196">
            <a:off x="2185081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톱니 모양의 오른쪽 화살표 31"/>
          <p:cNvSpPr/>
          <p:nvPr/>
        </p:nvSpPr>
        <p:spPr>
          <a:xfrm rot="7075129">
            <a:off x="2752464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톱니 모양의 오른쪽 화살표 32"/>
          <p:cNvSpPr/>
          <p:nvPr/>
        </p:nvSpPr>
        <p:spPr>
          <a:xfrm rot="14533799">
            <a:off x="1833285" y="5676440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톱니 모양의 오른쪽 화살표 37"/>
          <p:cNvSpPr/>
          <p:nvPr/>
        </p:nvSpPr>
        <p:spPr>
          <a:xfrm rot="14921675">
            <a:off x="2289192" y="5676440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톱니 모양의 오른쪽 화살표 40"/>
          <p:cNvSpPr/>
          <p:nvPr/>
        </p:nvSpPr>
        <p:spPr>
          <a:xfrm rot="14367176">
            <a:off x="2745816" y="5701126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열벡터가 종속이면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5445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 smtClean="0"/>
              <a:t>차원의 모든 점이 평면이나</a:t>
            </a:r>
            <a:r>
              <a:rPr lang="en-US" altLang="ko-KR" smtClean="0"/>
              <a:t>, </a:t>
            </a:r>
            <a:r>
              <a:rPr lang="ko-KR" altLang="en-US" smtClean="0"/>
              <a:t>직선으로 이동한다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변환된 점이 중복된다 </a:t>
            </a:r>
            <a:r>
              <a:rPr lang="en-US" altLang="ko-KR" smtClean="0"/>
              <a:t>(</a:t>
            </a:r>
            <a:r>
              <a:rPr lang="ko-KR" altLang="en-US" smtClean="0"/>
              <a:t>일대일 매핑이 안됨</a:t>
            </a:r>
            <a:r>
              <a:rPr lang="en-US" altLang="ko-KR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소거법 적용시 </a:t>
            </a:r>
            <a:r>
              <a:rPr lang="en-US" altLang="ko-KR" smtClean="0"/>
              <a:t>0</a:t>
            </a:r>
            <a:r>
              <a:rPr lang="ko-KR" altLang="en-US" smtClean="0"/>
              <a:t>인 행이 나온다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역행렬이 없다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971600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11561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83569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051720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2699792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91581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51" idx="3"/>
          </p:cNvCxnSpPr>
          <p:nvPr/>
        </p:nvCxnSpPr>
        <p:spPr>
          <a:xfrm>
            <a:off x="2252533" y="456965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252533" y="571153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39073" y="57226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29633" y="43849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729633" y="567002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06733" y="61587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4" name="평행 사변형 53"/>
          <p:cNvSpPr/>
          <p:nvPr/>
        </p:nvSpPr>
        <p:spPr>
          <a:xfrm rot="19532136">
            <a:off x="1254168" y="5421711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867642" y="552177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6" name="직선 연결선 55"/>
          <p:cNvCxnSpPr>
            <a:stCxn id="54" idx="4"/>
          </p:cNvCxnSpPr>
          <p:nvPr/>
        </p:nvCxnSpPr>
        <p:spPr>
          <a:xfrm flipH="1" flipV="1">
            <a:off x="2238369" y="5709291"/>
            <a:ext cx="310494" cy="24970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2232134" y="5415555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55" idx="3"/>
          </p:cNvCxnSpPr>
          <p:nvPr/>
        </p:nvCxnSpPr>
        <p:spPr>
          <a:xfrm flipH="1">
            <a:off x="2230242" y="5613272"/>
            <a:ext cx="429488" cy="93171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72" idx="3"/>
          </p:cNvCxnSpPr>
          <p:nvPr/>
        </p:nvCxnSpPr>
        <p:spPr>
          <a:xfrm>
            <a:off x="5504420" y="456965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504420" y="571153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490960" y="57226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981520" y="43849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 flipV="1">
            <a:off x="4981520" y="567002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458620" y="61587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119529" y="552177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55643" y="4857968"/>
            <a:ext cx="1340336" cy="1376751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5484021" y="5415555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66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열벡터가 독립이면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66545" y="1700808"/>
                <a:ext cx="1855060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1855060" cy="824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점이 일대일 매핑이 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역행렬이 있다</a:t>
            </a:r>
            <a:endParaRPr lang="ko-KR" altLang="en-US"/>
          </a:p>
        </p:txBody>
      </p:sp>
      <p:cxnSp>
        <p:nvCxnSpPr>
          <p:cNvPr id="46" name="직선 연결선 45"/>
          <p:cNvCxnSpPr>
            <a:stCxn id="51" idx="3"/>
          </p:cNvCxnSpPr>
          <p:nvPr/>
        </p:nvCxnSpPr>
        <p:spPr>
          <a:xfrm>
            <a:off x="3779912" y="408732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779912" y="522920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66452" y="524032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257012" y="390265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3257012" y="518769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734112" y="567644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676395" y="527070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3728501" y="5081106"/>
            <a:ext cx="330714" cy="1402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166294" y="4948448"/>
            <a:ext cx="555972" cy="2407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3720375" y="4649293"/>
            <a:ext cx="286075" cy="56923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99592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11561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83569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051720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정육면체 2"/>
          <p:cNvSpPr/>
          <p:nvPr/>
        </p:nvSpPr>
        <p:spPr>
          <a:xfrm rot="1486773">
            <a:off x="3346881" y="4403934"/>
            <a:ext cx="792088" cy="783942"/>
          </a:xfrm>
          <a:prstGeom prst="cub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5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크기가 같다면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3915" y="198884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0618" y="219557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길이가 같다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3617216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벡터의 크기</a:t>
            </a:r>
            <a:r>
              <a:rPr lang="en-US" altLang="ko-KR" sz="1600" smtClean="0"/>
              <a:t>(</a:t>
            </a:r>
            <a:r>
              <a:rPr lang="ko-KR" altLang="en-US" sz="1600" smtClean="0"/>
              <a:t>길이</a:t>
            </a:r>
            <a:r>
              <a:rPr lang="en-US" altLang="ko-KR" sz="1600" smtClean="0"/>
              <a:t>)</a:t>
            </a:r>
            <a:r>
              <a:rPr lang="ko-KR" altLang="en-US" sz="1600" smtClean="0"/>
              <a:t>는 아래와 같이 표현한다</a:t>
            </a:r>
            <a:endParaRPr lang="en-US" altLang="ko-KR" sz="1600"/>
          </a:p>
        </p:txBody>
      </p: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339752" y="2559437"/>
            <a:ext cx="1152128" cy="520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27562" y="226758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859157" y="22675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71800" y="41001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 =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03395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9650" y="410017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3651245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903395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156406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630359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917595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7824" y="4581128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또는</a:t>
            </a:r>
            <a:endParaRPr lang="en-US" altLang="ko-KR" smtClean="0"/>
          </a:p>
          <a:p>
            <a:pPr algn="ctr"/>
            <a:r>
              <a:rPr lang="en-US" altLang="ko-KR" smtClean="0"/>
              <a:t>a = 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행벡터의 종속</a:t>
            </a:r>
            <a:r>
              <a:rPr lang="en-US" altLang="ko-KR" smtClean="0"/>
              <a:t>/</a:t>
            </a:r>
            <a:r>
              <a:rPr lang="ko-KR" altLang="en-US" smtClean="0"/>
              <a:t>독립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59632" y="2924944"/>
            <a:ext cx="6282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신기하게도 행벡터의 종속</a:t>
            </a:r>
            <a:r>
              <a:rPr lang="en-US" altLang="ko-KR" smtClean="0"/>
              <a:t>/</a:t>
            </a:r>
            <a:r>
              <a:rPr lang="ko-KR" altLang="en-US" smtClean="0"/>
              <a:t>독립의 효과는 열벡터와 같다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열벡터가 종속이면 행벡터도 종속이다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열벡터가 독립이면 행벡터도 독립이다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>
            <a:off x="755576" y="198884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55576" y="227687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619672" y="198884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619672" y="227687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555776" y="198884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555776" y="227687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44" idx="3"/>
          </p:cNvCxnSpPr>
          <p:nvPr/>
        </p:nvCxnSpPr>
        <p:spPr>
          <a:xfrm>
            <a:off x="2252533" y="456965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252533" y="571153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39073" y="57226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729633" y="43849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1729633" y="567002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06733" y="61587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8" name="평행 사변형 47"/>
          <p:cNvSpPr/>
          <p:nvPr/>
        </p:nvSpPr>
        <p:spPr>
          <a:xfrm rot="19532136">
            <a:off x="1254168" y="5421711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92D05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67642" y="552177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8" name="직선 연결선 57"/>
          <p:cNvCxnSpPr>
            <a:stCxn id="48" idx="4"/>
          </p:cNvCxnSpPr>
          <p:nvPr/>
        </p:nvCxnSpPr>
        <p:spPr>
          <a:xfrm flipH="1" flipV="1">
            <a:off x="2238369" y="5709291"/>
            <a:ext cx="310494" cy="24970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>
            <a:off x="2232134" y="5415555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54" idx="3"/>
          </p:cNvCxnSpPr>
          <p:nvPr/>
        </p:nvCxnSpPr>
        <p:spPr>
          <a:xfrm flipH="1">
            <a:off x="2230242" y="5613272"/>
            <a:ext cx="429488" cy="93171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2515714" y="4754317"/>
            <a:ext cx="292090" cy="601263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2938576" y="5659857"/>
            <a:ext cx="292090" cy="601263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985876" y="4221088"/>
            <a:ext cx="46185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i="1" smtClean="0">
                <a:solidFill>
                  <a:schemeClr val="accent1"/>
                </a:solidFill>
              </a:rPr>
              <a:t>행벡터로 만들어진 평면을 잡자</a:t>
            </a:r>
            <a:endParaRPr lang="en-US" altLang="ko-KR" sz="1400" i="1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i="1" smtClean="0">
                <a:solidFill>
                  <a:schemeClr val="accent1"/>
                </a:solidFill>
              </a:rPr>
              <a:t>이 평면에 수직인 직선을 그리자</a:t>
            </a:r>
            <a:endParaRPr lang="en-US" altLang="ko-KR" sz="1400" i="1" smtClean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i="1" smtClean="0">
                <a:solidFill>
                  <a:schemeClr val="accent1"/>
                </a:solidFill>
              </a:rPr>
              <a:t>수직인 직선상의 모든 점들은 같은 점으로 이동한다</a:t>
            </a:r>
            <a:r>
              <a:rPr lang="en-US" altLang="ko-KR" sz="1400" i="1">
                <a:solidFill>
                  <a:schemeClr val="accent1"/>
                </a:solidFill>
              </a:rPr>
              <a:t/>
            </a:r>
            <a:br>
              <a:rPr lang="en-US" altLang="ko-KR" sz="1400" i="1">
                <a:solidFill>
                  <a:schemeClr val="accent1"/>
                </a:solidFill>
              </a:rPr>
            </a:br>
            <a:r>
              <a:rPr lang="en-US" altLang="ko-KR" sz="1400" i="1" smtClean="0">
                <a:solidFill>
                  <a:schemeClr val="accent1"/>
                </a:solidFill>
              </a:rPr>
              <a:t>. </a:t>
            </a:r>
            <a:r>
              <a:rPr lang="ko-KR" altLang="en-US" sz="1400" i="1" smtClean="0">
                <a:solidFill>
                  <a:schemeClr val="accent1"/>
                </a:solidFill>
              </a:rPr>
              <a:t>행벡터와의 내적이 새로운 좌표이므로</a:t>
            </a:r>
            <a:r>
              <a:rPr lang="en-US" altLang="ko-KR" sz="1400" i="1">
                <a:solidFill>
                  <a:schemeClr val="accent1"/>
                </a:solidFill>
              </a:rPr>
              <a:t/>
            </a:r>
            <a:br>
              <a:rPr lang="en-US" altLang="ko-KR" sz="1400" i="1">
                <a:solidFill>
                  <a:schemeClr val="accent1"/>
                </a:solidFill>
              </a:rPr>
            </a:br>
            <a:r>
              <a:rPr lang="en-US" altLang="ko-KR" sz="1400" i="1" smtClean="0">
                <a:solidFill>
                  <a:schemeClr val="accent1"/>
                </a:solidFill>
              </a:rPr>
              <a:t>. </a:t>
            </a:r>
            <a:r>
              <a:rPr lang="ko-KR" altLang="en-US" sz="1400" i="1" smtClean="0">
                <a:solidFill>
                  <a:schemeClr val="accent1"/>
                </a:solidFill>
              </a:rPr>
              <a:t>벡터를 수직인성분과 평행한 성분으로 분해해보자</a:t>
            </a:r>
            <a:endParaRPr lang="en-US" altLang="ko-KR" sz="1400" i="1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0909" y="597622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행벡터들</a:t>
            </a:r>
            <a:endParaRPr lang="ko-KR" altLang="en-US" sz="1100"/>
          </a:p>
        </p:txBody>
      </p:sp>
      <p:sp>
        <p:nvSpPr>
          <p:cNvPr id="15" name="TextBox 14"/>
          <p:cNvSpPr txBox="1"/>
          <p:nvPr/>
        </p:nvSpPr>
        <p:spPr>
          <a:xfrm>
            <a:off x="4355976" y="591835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FF0000"/>
                </a:solidFill>
              </a:rPr>
              <a:t>※ </a:t>
            </a:r>
            <a:r>
              <a:rPr lang="ko-KR" altLang="en-US" sz="1200" smtClean="0">
                <a:solidFill>
                  <a:srgbClr val="FF0000"/>
                </a:solidFill>
              </a:rPr>
              <a:t>행벡터와 열벡터의 관련성을 이해하는 것은</a:t>
            </a:r>
            <a:endParaRPr lang="en-US" altLang="ko-KR" sz="1200" smtClean="0">
              <a:solidFill>
                <a:srgbClr val="FF0000"/>
              </a:solidFill>
            </a:endParaRPr>
          </a:p>
          <a:p>
            <a:r>
              <a:rPr lang="ko-KR" altLang="en-US" sz="1200" smtClean="0">
                <a:solidFill>
                  <a:srgbClr val="FF0000"/>
                </a:solidFill>
              </a:rPr>
              <a:t>   행렬수학</a:t>
            </a:r>
            <a:r>
              <a:rPr lang="en-US" altLang="ko-KR" sz="1200" smtClean="0">
                <a:solidFill>
                  <a:srgbClr val="FF0000"/>
                </a:solidFill>
              </a:rPr>
              <a:t>(</a:t>
            </a:r>
            <a:r>
              <a:rPr lang="ko-KR" altLang="en-US" sz="1200" smtClean="0">
                <a:solidFill>
                  <a:srgbClr val="FF0000"/>
                </a:solidFill>
              </a:rPr>
              <a:t>선형대수</a:t>
            </a:r>
            <a:r>
              <a:rPr lang="en-US" altLang="ko-KR" sz="1200" smtClean="0">
                <a:solidFill>
                  <a:srgbClr val="FF0000"/>
                </a:solidFill>
              </a:rPr>
              <a:t>) </a:t>
            </a:r>
            <a:r>
              <a:rPr lang="ko-KR" altLang="en-US" sz="1200" smtClean="0">
                <a:solidFill>
                  <a:srgbClr val="FF0000"/>
                </a:solidFill>
              </a:rPr>
              <a:t>의 가장 까다로운 부분이다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중첩 </a:t>
            </a:r>
            <a:r>
              <a:rPr lang="en-US" altLang="ko-KR" smtClean="0"/>
              <a:t>AB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883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ABX = A(BX) = AX’ = X'‘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B</a:t>
            </a:r>
            <a:r>
              <a:rPr lang="ko-KR" altLang="en-US" smtClean="0"/>
              <a:t>로 변환한 것을 다시 </a:t>
            </a:r>
            <a:r>
              <a:rPr lang="en-US" altLang="ko-KR" smtClean="0"/>
              <a:t>A</a:t>
            </a:r>
            <a:r>
              <a:rPr lang="ko-KR" altLang="en-US" smtClean="0"/>
              <a:t>로 변환한 것이다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그러므로</a:t>
            </a:r>
            <a:r>
              <a:rPr lang="en-US" altLang="ko-KR" smtClean="0"/>
              <a:t>, </a:t>
            </a:r>
            <a:r>
              <a:rPr lang="ko-KR" altLang="en-US" smtClean="0"/>
              <a:t>행렬곱은 변환을 여러 번 하는 것이다 </a:t>
            </a:r>
            <a:r>
              <a:rPr lang="en-US" altLang="ko-KR" smtClean="0"/>
              <a:t>(ABCDE </a:t>
            </a:r>
            <a:r>
              <a:rPr lang="ko-KR" altLang="en-US" smtClean="0"/>
              <a:t>행렬</a:t>
            </a:r>
            <a:r>
              <a:rPr lang="en-US" altLang="ko-KR" smtClean="0"/>
              <a:t>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66545" y="1700808"/>
                <a:ext cx="238020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2380203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오른쪽 화살표 28"/>
          <p:cNvSpPr/>
          <p:nvPr/>
        </p:nvSpPr>
        <p:spPr>
          <a:xfrm>
            <a:off x="3275856" y="184482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23928" y="1700808"/>
                <a:ext cx="318760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AB=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은 어떤 변환인가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700808"/>
                <a:ext cx="3187604" cy="582147"/>
              </a:xfrm>
              <a:prstGeom prst="rect">
                <a:avLst/>
              </a:prstGeom>
              <a:blipFill>
                <a:blip r:embed="rId3"/>
                <a:stretch>
                  <a:fillRect l="-1721" r="-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8446" y="5373216"/>
                <a:ext cx="6269665" cy="113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BA=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은 왜 </a:t>
                </a:r>
                <a:r>
                  <a:rPr lang="en-US" altLang="ko-KR" smtClean="0"/>
                  <a:t>AB</a:t>
                </a:r>
                <a:r>
                  <a:rPr lang="ko-KR" altLang="en-US" smtClean="0"/>
                  <a:t>와 다른가</a:t>
                </a:r>
                <a:r>
                  <a:rPr lang="en-US" altLang="ko-KR" smtClean="0"/>
                  <a:t>? (</a:t>
                </a:r>
                <a:r>
                  <a:rPr lang="ko-KR" altLang="en-US" smtClean="0"/>
                  <a:t>변환의 순서가 중요하다</a:t>
                </a:r>
                <a:r>
                  <a:rPr lang="en-US" altLang="ko-KR" smtClean="0"/>
                  <a:t>)</a:t>
                </a:r>
              </a:p>
              <a:p>
                <a:r>
                  <a:rPr lang="en-US" altLang="ko-KR" smtClean="0"/>
                  <a:t>AA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=A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A=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인 이유는</a:t>
                </a:r>
                <a:r>
                  <a:rPr lang="en-US" altLang="ko-KR" smtClean="0"/>
                  <a:t>? (A</a:t>
                </a:r>
                <a:r>
                  <a:rPr lang="en-US" altLang="ko-KR" baseline="30000" smtClean="0"/>
                  <a:t>-1 </a:t>
                </a:r>
                <a:r>
                  <a:rPr lang="ko-KR" altLang="en-US" smtClean="0"/>
                  <a:t>은 원래로 되돌리는 변환이다</a:t>
                </a:r>
                <a:r>
                  <a:rPr lang="en-US" altLang="ko-KR" smtClean="0"/>
                  <a:t>)</a:t>
                </a:r>
              </a:p>
              <a:p>
                <a:r>
                  <a:rPr lang="en-US" altLang="ko-KR" smtClean="0"/>
                  <a:t>(ABC)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=C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B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인 이유는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46" y="5373216"/>
                <a:ext cx="6269665" cy="1136145"/>
              </a:xfrm>
              <a:prstGeom prst="rect">
                <a:avLst/>
              </a:prstGeom>
              <a:blipFill>
                <a:blip r:embed="rId4"/>
                <a:stretch>
                  <a:fillRect l="-875" r="-973" b="-6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/>
          <p:cNvCxnSpPr/>
          <p:nvPr/>
        </p:nvCxnSpPr>
        <p:spPr>
          <a:xfrm>
            <a:off x="1979712" y="3815624"/>
            <a:ext cx="0" cy="11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619672" y="4797152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974452" y="4423467"/>
            <a:ext cx="411552" cy="360040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4283968" y="3815624"/>
            <a:ext cx="0" cy="11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923928" y="4797152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278708" y="4423467"/>
            <a:ext cx="673828" cy="360040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275856" y="4348720"/>
            <a:ext cx="6480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19872" y="384466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</a:t>
            </a:r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>
            <a:off x="6588223" y="3815624"/>
            <a:ext cx="0" cy="11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228183" y="4797152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5580111" y="4348720"/>
            <a:ext cx="6480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724127" y="384466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 rot="5400000" flipV="1">
            <a:off x="6413469" y="4009351"/>
            <a:ext cx="981530" cy="594076"/>
          </a:xfrm>
          <a:prstGeom prst="parallelogram">
            <a:avLst>
              <a:gd name="adj" fmla="val 86244"/>
            </a:avLst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6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외적과 행렬식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수직인 벡터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stCxn id="50" idx="3"/>
          </p:cNvCxnSpPr>
          <p:nvPr/>
        </p:nvCxnSpPr>
        <p:spPr>
          <a:xfrm>
            <a:off x="1514845" y="1711056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514845" y="2852936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01385" y="286405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991945" y="152639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991945" y="2811434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9045" y="330018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11328" y="28944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1463435" y="2486232"/>
            <a:ext cx="987514" cy="35888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1455308" y="2273029"/>
            <a:ext cx="286075" cy="56923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2399839" y="2314266"/>
                <a:ext cx="400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839" y="2314266"/>
                <a:ext cx="400302" cy="369332"/>
              </a:xfrm>
              <a:prstGeom prst="rect">
                <a:avLst/>
              </a:prstGeom>
              <a:blipFill>
                <a:blip r:embed="rId2"/>
                <a:stretch>
                  <a:fillRect t="-20000" r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525803" y="1900216"/>
                <a:ext cx="396519" cy="410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803" y="1900216"/>
                <a:ext cx="396519" cy="410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연결선 55"/>
          <p:cNvCxnSpPr/>
          <p:nvPr/>
        </p:nvCxnSpPr>
        <p:spPr>
          <a:xfrm>
            <a:off x="1154805" y="2265209"/>
            <a:ext cx="327591" cy="546225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3666" y="1711056"/>
                <a:ext cx="3675237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mtClean="0"/>
                  <a:t> 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에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수직인 벡터를 구해보자</a:t>
                </a:r>
                <a:endParaRPr lang="ko-KR" alt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66" y="1711056"/>
                <a:ext cx="3675237" cy="410369"/>
              </a:xfrm>
              <a:prstGeom prst="rect">
                <a:avLst/>
              </a:prstGeom>
              <a:blipFill>
                <a:blip r:embed="rId4"/>
                <a:stretch>
                  <a:fillRect t="-8955" r="-829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883666" y="2255305"/>
                <a:ext cx="3607526" cy="2113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=(1,1,1)</a:t>
                </a:r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=(0,1,2)</a:t>
                </a:r>
              </a:p>
              <a:p>
                <a:r>
                  <a:rPr lang="ko-KR" altLang="en-US" smtClean="0"/>
                  <a:t>수직인 벡터를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(x,y,z) </a:t>
                </a:r>
                <a:r>
                  <a:rPr lang="ko-KR" altLang="en-US" smtClean="0"/>
                  <a:t>라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하면</a:t>
                </a:r>
                <a:r>
                  <a:rPr lang="en-US" altLang="ko-KR" smtClean="0"/>
                  <a:t>,</a:t>
                </a:r>
              </a:p>
              <a:p>
                <a:endParaRPr lang="en-US" altLang="ko-KR" smtClean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ko-KR" smtClean="0"/>
                  <a:t>=0,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=0</a:t>
                </a:r>
                <a:endParaRPr lang="ko-KR" altLang="en-US"/>
              </a:p>
              <a:p>
                <a:r>
                  <a:rPr lang="en-US" altLang="ko-KR" smtClean="0"/>
                  <a:t>x+y+z=0</a:t>
                </a:r>
              </a:p>
              <a:p>
                <a:r>
                  <a:rPr lang="en-US" altLang="ko-KR" smtClean="0"/>
                  <a:t>y+2z=0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(t,-2t,t)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</a:t>
                </a:r>
                <a:r>
                  <a:rPr lang="en-US" altLang="ko-KR" smtClean="0"/>
                  <a:t> (1,-2,1)</a:t>
                </a:r>
                <a:endParaRPr lang="ko-KR" altLang="en-US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66" y="2255305"/>
                <a:ext cx="3607526" cy="2113399"/>
              </a:xfrm>
              <a:prstGeom prst="rect">
                <a:avLst/>
              </a:prstGeom>
              <a:blipFill>
                <a:blip r:embed="rId5"/>
                <a:stretch>
                  <a:fillRect l="-1351" t="-1729" r="-676" b="-3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69045" y="4865494"/>
                <a:ext cx="6452600" cy="37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i="1" smtClean="0">
                    <a:solidFill>
                      <a:schemeClr val="accent1"/>
                    </a:solidFill>
                  </a:rPr>
                  <a:t>※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z="1600"/>
                  <a:t> 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  는 하나의 평면을 이루고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 는 이 평면에 수직인 성분이다</a:t>
                </a:r>
                <a:endParaRPr lang="ko-KR" altLang="en-US" sz="16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45" y="4865494"/>
                <a:ext cx="6452600" cy="375103"/>
              </a:xfrm>
              <a:prstGeom prst="rect">
                <a:avLst/>
              </a:prstGeom>
              <a:blipFill>
                <a:blip r:embed="rId6"/>
                <a:stretch>
                  <a:fillRect l="-567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2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외적</a:t>
            </a:r>
            <a:r>
              <a:rPr lang="en-US" altLang="ko-KR" smtClean="0"/>
              <a:t>(cross product)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3568" y="1916832"/>
                <a:ext cx="5828070" cy="1417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외적 </a:t>
                </a:r>
                <a:r>
                  <a:rPr lang="en-US" altLang="ko-KR" smtClean="0"/>
                  <a:t>: cross product, vector product, outer product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ko-KR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(</a:t>
                </a:r>
                <a:r>
                  <a:rPr lang="ko-KR" altLang="en-US" smtClean="0"/>
                  <a:t>결과는 벡터임</a:t>
                </a:r>
                <a:r>
                  <a:rPr lang="en-US" altLang="ko-KR" smtClean="0"/>
                  <a:t>)</a:t>
                </a:r>
                <a:endParaRPr lang="ko-KR" alt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mtClean="0"/>
                  <a:t>=ab sin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(a</a:t>
                </a:r>
                <a:r>
                  <a:rPr lang="ko-KR" altLang="en-US" smtClean="0"/>
                  <a:t>와 </a:t>
                </a:r>
                <a:r>
                  <a:rPr lang="en-US" altLang="ko-KR" smtClean="0"/>
                  <a:t>b</a:t>
                </a:r>
                <a:r>
                  <a:rPr lang="ko-KR" altLang="en-US" smtClean="0"/>
                  <a:t>가 만드는 평행사변형 면적</a:t>
                </a:r>
                <a:r>
                  <a:rPr lang="en-US" altLang="ko-KR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의 방향은 </a:t>
                </a:r>
                <a:r>
                  <a:rPr lang="en-US" altLang="ko-KR" smtClean="0"/>
                  <a:t>a</a:t>
                </a:r>
                <a:r>
                  <a:rPr lang="ko-KR" altLang="en-US" smtClean="0"/>
                  <a:t>와 </a:t>
                </a:r>
                <a:r>
                  <a:rPr lang="en-US" altLang="ko-KR" smtClean="0"/>
                  <a:t>b</a:t>
                </a:r>
                <a:r>
                  <a:rPr lang="ko-KR" altLang="en-US" smtClean="0"/>
                  <a:t>에 수직인 방향 </a:t>
                </a:r>
                <a:r>
                  <a:rPr lang="en-US" altLang="ko-KR" smtClean="0"/>
                  <a:t>(</a:t>
                </a:r>
                <a:r>
                  <a:rPr lang="ko-KR" altLang="en-US" smtClean="0"/>
                  <a:t>오른손 법칙</a:t>
                </a:r>
                <a:r>
                  <a:rPr lang="en-US" altLang="ko-KR" smtClean="0"/>
                  <a:t>)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5828070" cy="1417889"/>
              </a:xfrm>
              <a:prstGeom prst="rect">
                <a:avLst/>
              </a:prstGeom>
              <a:blipFill>
                <a:blip r:embed="rId2"/>
                <a:stretch>
                  <a:fillRect l="-628" t="-2146" r="-105" b="-5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ross products (article) | Khan Acade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70658"/>
            <a:ext cx="1959104" cy="15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ross Product Calculator of Vect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50976"/>
            <a:ext cx="1756926" cy="13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120" y="3553947"/>
            <a:ext cx="2791256" cy="1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3568" y="1916832"/>
                <a:ext cx="4474045" cy="1771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endParaRPr lang="en-US" altLang="ko-KR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</m:oMath>
                </a14:m>
                <a:r>
                  <a:rPr lang="en-US" altLang="ko-KR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endParaRPr lang="en-US" altLang="ko-KR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수직일때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/>
                  <a:t>=</a:t>
                </a:r>
                <a:r>
                  <a:rPr lang="en-US" altLang="ko-KR" smtClean="0"/>
                  <a:t>ab, </a:t>
                </a:r>
                <a:r>
                  <a:rPr lang="ko-KR" altLang="en-US" smtClean="0"/>
                  <a:t>수평일때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mtClean="0"/>
                  <a:t>=0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altLang="ko-KR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ko-KR" smtClean="0"/>
                  <a:t>) </a:t>
                </a:r>
                <a:r>
                  <a:rPr lang="ko-KR" altLang="en-US" smtClean="0"/>
                  <a:t>는 세 벡터가 만드는 부피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4474045" cy="1771319"/>
              </a:xfrm>
              <a:prstGeom prst="rect">
                <a:avLst/>
              </a:prstGeom>
              <a:blipFill>
                <a:blip r:embed="rId2"/>
                <a:stretch>
                  <a:fillRect l="-817" t="-2062" r="-409" b="-4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img.brainkart.com/imagebk40/KBkw6E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91011"/>
            <a:ext cx="38004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inear algebra - Questions about distributivity of dot product proof -  Mathematics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27807"/>
            <a:ext cx="2326430" cy="19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707904" y="2420888"/>
            <a:ext cx="23042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771800" y="3789040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6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 계산법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0864" y="1484784"/>
                <a:ext cx="3624134" cy="862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2</a:t>
                </a:r>
                <a:r>
                  <a:rPr lang="ko-KR" altLang="en-US" smtClean="0"/>
                  <a:t>차원 벡터</a:t>
                </a:r>
                <a:endParaRPr lang="en-US" altLang="ko-KR" smtClean="0"/>
              </a:p>
              <a:p>
                <a:pPr lvl="1"/>
                <a:r>
                  <a:rPr lang="en-US" altLang="ko-KR" smtClean="0"/>
                  <a:t>(a,b)</a:t>
                </a:r>
                <a:r>
                  <a:rPr lang="en-US" altLang="ko-KR"/>
                  <a:t> </a:t>
                </a:r>
                <a:r>
                  <a:rPr lang="en-US" altLang="ko-KR" smtClean="0"/>
                  <a:t>×(c,d) 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= ad –bc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" y="1484784"/>
                <a:ext cx="3624134" cy="862287"/>
              </a:xfrm>
              <a:prstGeom prst="rect">
                <a:avLst/>
              </a:prstGeom>
              <a:blipFill>
                <a:blip r:embed="rId2"/>
                <a:stretch>
                  <a:fillRect l="-1178" t="-4255" r="-6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70864" y="248360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 smtClean="0"/>
              <a:t>차원 벡터</a:t>
            </a:r>
            <a:endParaRPr lang="en-US" altLang="ko-KR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971600" y="2684625"/>
                <a:ext cx="292631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/>
                        <m:t>(</m:t>
                      </m:r>
                      <m:r>
                        <m:rPr>
                          <m:nor/>
                        </m:rPr>
                        <a:rPr lang="en-US" altLang="ko-KR"/>
                        <m:t>a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b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c</m:t>
                      </m:r>
                      <m:r>
                        <m:rPr>
                          <m:nor/>
                        </m:rPr>
                        <a:rPr lang="en-US" altLang="ko-KR"/>
                        <m:t>)×(</m:t>
                      </m:r>
                      <m:r>
                        <m:rPr>
                          <m:nor/>
                        </m:rPr>
                        <a:rPr lang="en-US" altLang="ko-KR"/>
                        <m:t>d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e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f</m:t>
                      </m:r>
                      <m:r>
                        <m:rPr>
                          <m:nor/>
                        </m:rPr>
                        <a:rPr lang="en-US" altLang="ko-KR"/>
                        <m:t>) 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84625"/>
                <a:ext cx="2926314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2488041" y="3717032"/>
                <a:ext cx="4003212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41" y="3717032"/>
                <a:ext cx="4003212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>
            <a:off x="2843808" y="393305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987824" y="378904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139952" y="393305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572000" y="378904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28184" y="378904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364088" y="393305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2488041" y="4761742"/>
                <a:ext cx="4198842" cy="384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41" y="4761742"/>
                <a:ext cx="4198842" cy="384144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971600" y="5224338"/>
                <a:ext cx="3806363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(</m:t>
                    </m:r>
                    <m:r>
                      <m:rPr>
                        <m:nor/>
                      </m:rPr>
                      <a:rPr lang="en-US" altLang="ko-KR" b="0" i="0" smtClean="0"/>
                      <m:t>1,2,3</m:t>
                    </m:r>
                    <m:r>
                      <m:rPr>
                        <m:nor/>
                      </m:rPr>
                      <a:rPr lang="en-US" altLang="ko-KR" smtClean="0"/>
                      <m:t>)×(</m:t>
                    </m:r>
                    <m:r>
                      <m:rPr>
                        <m:nor/>
                      </m:rPr>
                      <a:rPr lang="en-US" altLang="ko-KR" b="0" i="0" smtClean="0"/>
                      <m:t>2,3,4</m:t>
                    </m:r>
                    <m:r>
                      <m:rPr>
                        <m:nor/>
                      </m:rPr>
                      <a:rPr lang="en-US" altLang="ko-KR" smtClean="0"/>
                      <m:t>) 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1   2   3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2   3   4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=(-1,-2,-1)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224338"/>
                <a:ext cx="3806363" cy="972702"/>
              </a:xfrm>
              <a:prstGeom prst="rect">
                <a:avLst/>
              </a:prstGeom>
              <a:blipFill>
                <a:blip r:embed="rId6"/>
                <a:stretch>
                  <a:fillRect r="-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1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외적과 정규직교좌표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3421771" y="2010170"/>
                <a:ext cx="13724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771" y="2010170"/>
                <a:ext cx="1372492" cy="923330"/>
              </a:xfrm>
              <a:prstGeom prst="rect">
                <a:avLst/>
              </a:prstGeom>
              <a:blipFill>
                <a:blip r:embed="rId2"/>
                <a:stretch>
                  <a:fillRect t="-1987" r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/>
          <p:cNvCxnSpPr/>
          <p:nvPr/>
        </p:nvCxnSpPr>
        <p:spPr>
          <a:xfrm>
            <a:off x="1741029" y="1827115"/>
            <a:ext cx="10958" cy="80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760743" y="2619203"/>
            <a:ext cx="823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19217" y="2577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33851" y="170080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1476691" y="2613965"/>
            <a:ext cx="270752" cy="35417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1399914" y="2579121"/>
            <a:ext cx="360829" cy="47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31111" y="29806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1747443" y="2608654"/>
            <a:ext cx="421199" cy="2611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150" y="2141382"/>
            <a:ext cx="28601" cy="454129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1115616" y="2573543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573543"/>
                <a:ext cx="463588" cy="369332"/>
              </a:xfrm>
              <a:prstGeom prst="rect">
                <a:avLst/>
              </a:prstGeom>
              <a:blipFill>
                <a:blip r:embed="rId3"/>
                <a:stretch>
                  <a:fillRect t="-3279" r="-15789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2025874" y="2279994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874" y="2279994"/>
                <a:ext cx="463588" cy="369332"/>
              </a:xfrm>
              <a:prstGeom prst="rect">
                <a:avLst/>
              </a:prstGeom>
              <a:blipFill>
                <a:blip r:embed="rId4"/>
                <a:stretch>
                  <a:fillRect t="-3279" r="-15789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1654299" y="1888974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99" y="1888974"/>
                <a:ext cx="463588" cy="369332"/>
              </a:xfrm>
              <a:prstGeom prst="rect">
                <a:avLst/>
              </a:prstGeom>
              <a:blipFill>
                <a:blip r:embed="rId5"/>
                <a:stretch>
                  <a:fillRect t="-3333" r="-15789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모서리가 둥근 직사각형 34"/>
          <p:cNvSpPr/>
          <p:nvPr/>
        </p:nvSpPr>
        <p:spPr>
          <a:xfrm>
            <a:off x="1115616" y="1700808"/>
            <a:ext cx="1732913" cy="164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5145102" y="2010170"/>
                <a:ext cx="151515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102" y="2010170"/>
                <a:ext cx="1515158" cy="923330"/>
              </a:xfrm>
              <a:prstGeom prst="rect">
                <a:avLst/>
              </a:prstGeom>
              <a:blipFill>
                <a:blip r:embed="rId6"/>
                <a:stretch>
                  <a:fillRect t="-1987" r="-17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83568" y="3929202"/>
                <a:ext cx="72780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)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×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) 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smtClean="0"/>
                  <a:t> +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 + b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smtClean="0"/>
                  <a:t> + b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 </a:t>
                </a:r>
              </a:p>
              <a:p>
                <a:r>
                  <a:rPr lang="en-US" altLang="ko-KR" smtClean="0"/>
                  <a:t>                                = ad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/>
                  <a:t> </a:t>
                </a:r>
                <a:r>
                  <a:rPr lang="en-US" altLang="ko-KR" smtClean="0"/>
                  <a:t>- bc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smtClean="0"/>
                  <a:t>  </a:t>
                </a:r>
              </a:p>
              <a:p>
                <a:r>
                  <a:rPr lang="en-US" altLang="ko-KR"/>
                  <a:t> </a:t>
                </a:r>
                <a:r>
                  <a:rPr lang="en-US" altLang="ko-KR" smtClean="0"/>
                  <a:t>                               = (ad-bc)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smtClean="0"/>
                  <a:t>     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929202"/>
                <a:ext cx="7278083" cy="923330"/>
              </a:xfrm>
              <a:prstGeom prst="rect">
                <a:avLst/>
              </a:prstGeom>
              <a:blipFill>
                <a:blip r:embed="rId7"/>
                <a:stretch>
                  <a:fillRect l="-251" t="-3974" r="-3015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외적과 부피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83568" y="1700808"/>
                <a:ext cx="4031873" cy="687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)</a:t>
                </a:r>
                <a:r>
                  <a:rPr lang="en-US" altLang="ko-KR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세 벡터가 만드는 직육면체의 부피</a:t>
                </a:r>
                <a:endParaRPr lang="ko-KR" alt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808"/>
                <a:ext cx="4031873" cy="687304"/>
              </a:xfrm>
              <a:prstGeom prst="rect">
                <a:avLst/>
              </a:prstGeom>
              <a:blipFill>
                <a:blip r:embed="rId2"/>
                <a:stretch>
                  <a:fillRect l="-906" t="-5310" r="-453" b="-1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https://img.brainkart.com/imagebk40/KBkw6E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00808"/>
            <a:ext cx="38004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19255" y="3560552"/>
                <a:ext cx="2464456" cy="810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)</m:t>
                      </m:r>
                      <m:r>
                        <m:rPr>
                          <m:nor/>
                        </m:rPr>
                        <a:rPr lang="en-US" altLang="ko-KR" b="0" i="0" smtClean="0"/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55" y="3560552"/>
                <a:ext cx="2464456" cy="810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1233683" y="4592959"/>
                <a:ext cx="4678781" cy="810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en-US" altLang="ko-KR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+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83" y="4592959"/>
                <a:ext cx="4678781" cy="810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/>
          <p:nvPr/>
        </p:nvCxnSpPr>
        <p:spPr>
          <a:xfrm>
            <a:off x="1737739" y="472514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81755" y="4581128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177899" y="472514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609947" y="4581128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410147" y="4581128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618059" y="472514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1187624" y="5637669"/>
                <a:ext cx="542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mtClean="0"/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637669"/>
                <a:ext cx="542654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11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63398" y="3132881"/>
            <a:ext cx="490754" cy="3790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/>
          <p:cNvSpPr/>
          <p:nvPr/>
        </p:nvSpPr>
        <p:spPr>
          <a:xfrm rot="20202038">
            <a:off x="3870234" y="2682009"/>
            <a:ext cx="1942230" cy="528444"/>
          </a:xfrm>
          <a:prstGeom prst="parallelogram">
            <a:avLst>
              <a:gd name="adj" fmla="val 146413"/>
            </a:avLst>
          </a:prstGeom>
          <a:solidFill>
            <a:srgbClr val="FF9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행렬변환에서의 면적변화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827584" y="1793609"/>
                <a:ext cx="1354409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793609"/>
                <a:ext cx="1354409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837055" y="2556817"/>
                <a:ext cx="140570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5" y="2556817"/>
                <a:ext cx="1405706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1501928" y="2556816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845167" y="2556816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81071" y="33256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x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2651" y="33256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y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cxnSp>
        <p:nvCxnSpPr>
          <p:cNvPr id="24" name="직선 화살표 연결선 23"/>
          <p:cNvCxnSpPr>
            <a:stCxn id="18" idx="2"/>
            <a:endCxn id="20" idx="0"/>
          </p:cNvCxnSpPr>
          <p:nvPr/>
        </p:nvCxnSpPr>
        <p:spPr>
          <a:xfrm flipH="1">
            <a:off x="1381181" y="3138963"/>
            <a:ext cx="228759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2"/>
            <a:endCxn id="23" idx="0"/>
          </p:cNvCxnSpPr>
          <p:nvPr/>
        </p:nvCxnSpPr>
        <p:spPr>
          <a:xfrm>
            <a:off x="1953179" y="3138963"/>
            <a:ext cx="289582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76700" y="1916832"/>
            <a:ext cx="0" cy="189242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419872" y="3564929"/>
            <a:ext cx="22330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77352" y="34929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375031" y="3555637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34086" y="228214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H="1" flipV="1">
            <a:off x="4092810" y="3542277"/>
            <a:ext cx="501963" cy="1336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4096663" y="3123589"/>
            <a:ext cx="1024093" cy="420498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581471" y="2132856"/>
            <a:ext cx="0" cy="17293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085527" y="2132856"/>
            <a:ext cx="0" cy="17293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61391" y="3132881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61391" y="2700833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90717" y="3123693"/>
            <a:ext cx="2470" cy="457806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4090431" y="2712523"/>
            <a:ext cx="463721" cy="799408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861391" y="2282146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153458" y="3715468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58" y="3715468"/>
                <a:ext cx="47961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2002951" y="3707740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51" y="3707740"/>
                <a:ext cx="47961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5037555" y="3102747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555" y="3102747"/>
                <a:ext cx="479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4147724" y="2378426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24" y="2378426"/>
                <a:ext cx="47961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6553200" y="2421564"/>
                <a:ext cx="13901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:r>
                  <a:rPr lang="ko-KR" altLang="en-US" i="1" smtClean="0">
                    <a:latin typeface="Cambria Math" panose="02040503050406030204" pitchFamily="18" charset="0"/>
                  </a:rPr>
                  <a:t>변환된 면적</a:t>
                </a:r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/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421564"/>
                <a:ext cx="1390124" cy="646331"/>
              </a:xfrm>
              <a:prstGeom prst="rect">
                <a:avLst/>
              </a:prstGeom>
              <a:blipFill>
                <a:blip r:embed="rId8"/>
                <a:stretch>
                  <a:fillRect l="-3509" t="-4717" r="-3070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83568" y="4726885"/>
                <a:ext cx="68323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행렬변환 후 면적의 변화는 </a:t>
                </a:r>
                <a:r>
                  <a:rPr lang="en-US" altLang="ko-KR" sz="1600" smtClean="0"/>
                  <a:t>1 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1600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e>
                    </m:d>
                  </m:oMath>
                </a14:m>
                <a:endParaRPr lang="en-US" altLang="ko-KR" sz="1600" baseline="-2500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선형변환의 특성상 어떤 도형의 변환후 면적도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1600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e>
                    </m:d>
                  </m:oMath>
                </a14:m>
                <a:r>
                  <a:rPr lang="ko-KR" altLang="en-US" sz="1600" smtClean="0"/>
                  <a:t> 비율을 따른다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26885"/>
                <a:ext cx="6832383" cy="584775"/>
              </a:xfrm>
              <a:prstGeom prst="rect">
                <a:avLst/>
              </a:prstGeom>
              <a:blipFill>
                <a:blip r:embed="rId9"/>
                <a:stretch>
                  <a:fillRect l="-357" t="-4167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자유형 57"/>
          <p:cNvSpPr/>
          <p:nvPr/>
        </p:nvSpPr>
        <p:spPr>
          <a:xfrm>
            <a:off x="5167016" y="2498305"/>
            <a:ext cx="1365038" cy="332397"/>
          </a:xfrm>
          <a:custGeom>
            <a:avLst/>
            <a:gdLst>
              <a:gd name="connsiteX0" fmla="*/ 0 w 1365038"/>
              <a:gd name="connsiteY0" fmla="*/ 332397 h 332397"/>
              <a:gd name="connsiteX1" fmla="*/ 599392 w 1365038"/>
              <a:gd name="connsiteY1" fmla="*/ 30514 h 332397"/>
              <a:gd name="connsiteX2" fmla="*/ 1365038 w 1365038"/>
              <a:gd name="connsiteY2" fmla="*/ 26139 h 3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038" h="332397">
                <a:moveTo>
                  <a:pt x="0" y="332397"/>
                </a:moveTo>
                <a:cubicBezTo>
                  <a:pt x="185943" y="206977"/>
                  <a:pt x="371886" y="81557"/>
                  <a:pt x="599392" y="30514"/>
                </a:cubicBezTo>
                <a:cubicBezTo>
                  <a:pt x="826898" y="-20529"/>
                  <a:pt x="1095968" y="2805"/>
                  <a:pt x="1365038" y="2613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벡터의 덧셈 </a:t>
            </a:r>
            <a:r>
              <a:rPr lang="en-US" altLang="ko-KR" smtClean="0"/>
              <a:t>(sum)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437400" y="1873207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573006" y="2339852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62429" y="210084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794024" y="210084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34637" y="189524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+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166232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0" y="189524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</a:t>
            </a:r>
            <a:r>
              <a:rPr lang="ko-KR" altLang="en-US" smtClean="0"/>
              <a:t>는</a:t>
            </a:r>
            <a:r>
              <a:rPr lang="en-US" altLang="ko-KR" smtClean="0"/>
              <a:t>?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703595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2073596" y="3423148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2073596" y="3759164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2551287" y="3423148"/>
            <a:ext cx="660552" cy="1204542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50403" y="403300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+</a:t>
            </a:r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981998" y="403300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87766" y="403300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519361" y="403300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4737892" y="3759164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5225552" y="4235973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5225552" y="3356992"/>
            <a:ext cx="660552" cy="1204542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809900" y="3423148"/>
            <a:ext cx="984773" cy="33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00271" y="3384970"/>
            <a:ext cx="401485" cy="83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380392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방법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732240" y="380392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방법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457200" y="4928245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방법</a:t>
            </a:r>
            <a:r>
              <a:rPr lang="en-US" altLang="ko-KR" sz="1600" smtClean="0"/>
              <a:t>1: </a:t>
            </a:r>
            <a:r>
              <a:rPr lang="ko-KR" altLang="en-US" sz="1600" smtClean="0"/>
              <a:t>첫번째 벡터의 끝에 두번째 벡터를 연결한다</a:t>
            </a:r>
            <a:endParaRPr lang="en-US" altLang="ko-KR" sz="1600" smtClean="0"/>
          </a:p>
          <a:p>
            <a:r>
              <a:rPr lang="ko-KR" altLang="en-US" sz="1600" smtClean="0"/>
              <a:t>방법</a:t>
            </a:r>
            <a:r>
              <a:rPr lang="en-US" altLang="ko-KR" sz="1600" smtClean="0"/>
              <a:t>2: </a:t>
            </a:r>
            <a:r>
              <a:rPr lang="ko-KR" altLang="en-US" sz="1600" smtClean="0"/>
              <a:t>두벡터의 시작점을 일치시키고 평행사변형을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ko-KR" altLang="en-US" sz="1600" smtClean="0"/>
              <a:t>그린다</a:t>
            </a:r>
            <a:endParaRPr lang="en-US" altLang="ko-KR" sz="1600"/>
          </a:p>
        </p:txBody>
      </p:sp>
      <p:cxnSp>
        <p:nvCxnSpPr>
          <p:cNvPr id="46" name="직선 연결선 45"/>
          <p:cNvCxnSpPr/>
          <p:nvPr/>
        </p:nvCxnSpPr>
        <p:spPr>
          <a:xfrm>
            <a:off x="755576" y="2996952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ecto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44654"/>
            <a:ext cx="2574476" cy="15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6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정육면체 62"/>
          <p:cNvSpPr/>
          <p:nvPr/>
        </p:nvSpPr>
        <p:spPr>
          <a:xfrm rot="1486773">
            <a:off x="4639341" y="2202088"/>
            <a:ext cx="792088" cy="783942"/>
          </a:xfrm>
          <a:prstGeom prst="cub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행렬변환에서의 부피변화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210933" y="1875226"/>
                <a:ext cx="1035092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33" y="1875226"/>
                <a:ext cx="1035092" cy="824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>
            <a:stCxn id="43" idx="3"/>
          </p:cNvCxnSpPr>
          <p:nvPr/>
        </p:nvCxnSpPr>
        <p:spPr>
          <a:xfrm>
            <a:off x="5072372" y="1885474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072372" y="3027354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58912" y="303847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549472" y="17008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4549472" y="2985852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26572" y="347460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968855" y="306885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5020961" y="2879260"/>
            <a:ext cx="330714" cy="1402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458754" y="2746602"/>
            <a:ext cx="555972" cy="2407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012835" y="2447447"/>
            <a:ext cx="286075" cy="56923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615988" y="187522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832012" y="187522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01237" y="30052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x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69663" y="33117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y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cxnSp>
        <p:nvCxnSpPr>
          <p:cNvPr id="66" name="직선 화살표 연결선 65"/>
          <p:cNvCxnSpPr>
            <a:endCxn id="64" idx="0"/>
          </p:cNvCxnSpPr>
          <p:nvPr/>
        </p:nvCxnSpPr>
        <p:spPr>
          <a:xfrm flipH="1">
            <a:off x="1201347" y="2626423"/>
            <a:ext cx="364422" cy="378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38" idx="2"/>
            <a:endCxn id="65" idx="0"/>
          </p:cNvCxnSpPr>
          <p:nvPr/>
        </p:nvCxnSpPr>
        <p:spPr>
          <a:xfrm>
            <a:off x="1728479" y="2700195"/>
            <a:ext cx="141294" cy="61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/>
              <p:cNvSpPr/>
              <p:nvPr/>
            </p:nvSpPr>
            <p:spPr>
              <a:xfrm>
                <a:off x="5389891" y="2644189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8" name="직사각형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891" y="2644189"/>
                <a:ext cx="47961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4079107" y="2468581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07" y="2468581"/>
                <a:ext cx="47961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/>
          <p:cNvCxnSpPr/>
          <p:nvPr/>
        </p:nvCxnSpPr>
        <p:spPr>
          <a:xfrm>
            <a:off x="1906916" y="2635809"/>
            <a:ext cx="302433" cy="30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/>
              <p:cNvSpPr/>
              <p:nvPr/>
            </p:nvSpPr>
            <p:spPr>
              <a:xfrm>
                <a:off x="5089654" y="2064105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" name="직사각형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54" y="2064105"/>
                <a:ext cx="47961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2131398" y="28439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z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83568" y="4726885"/>
                <a:ext cx="7281160" cy="633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행렬변환 후 부피의 변화는 </a:t>
                </a:r>
                <a:r>
                  <a:rPr lang="en-US" altLang="ko-KR" sz="1600" smtClean="0"/>
                  <a:t>1 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)</m:t>
                    </m:r>
                  </m:oMath>
                </a14:m>
                <a:endParaRPr lang="en-US" altLang="ko-KR" sz="1600" baseline="-250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선형변환의 특성상 어떤 도형의 변환후 부피도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</m:oMath>
                </a14:m>
                <a:r>
                  <a:rPr lang="ko-KR" altLang="en-US" sz="1600" smtClean="0"/>
                  <a:t>비율을 따른다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26885"/>
                <a:ext cx="7281160" cy="633635"/>
              </a:xfrm>
              <a:prstGeom prst="rect">
                <a:avLst/>
              </a:prstGeom>
              <a:blipFill>
                <a:blip r:embed="rId6"/>
                <a:stretch>
                  <a:fillRect l="-335" b="-105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6822280" y="2091250"/>
                <a:ext cx="14646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:r>
                  <a:rPr lang="ko-KR" altLang="en-US" i="1" smtClean="0">
                    <a:latin typeface="Cambria Math" panose="02040503050406030204" pitchFamily="18" charset="0"/>
                  </a:rPr>
                  <a:t>변환된 부피</a:t>
                </a:r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280" y="2091250"/>
                <a:ext cx="1464632" cy="646331"/>
              </a:xfrm>
              <a:prstGeom prst="rect">
                <a:avLst/>
              </a:prstGeom>
              <a:blipFill>
                <a:blip r:embed="rId7"/>
                <a:stretch>
                  <a:fillRect l="-3333" t="-4717" r="-1667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자유형 74"/>
          <p:cNvSpPr/>
          <p:nvPr/>
        </p:nvSpPr>
        <p:spPr>
          <a:xfrm>
            <a:off x="5436096" y="2167991"/>
            <a:ext cx="1365038" cy="332397"/>
          </a:xfrm>
          <a:custGeom>
            <a:avLst/>
            <a:gdLst>
              <a:gd name="connsiteX0" fmla="*/ 0 w 1365038"/>
              <a:gd name="connsiteY0" fmla="*/ 332397 h 332397"/>
              <a:gd name="connsiteX1" fmla="*/ 599392 w 1365038"/>
              <a:gd name="connsiteY1" fmla="*/ 30514 h 332397"/>
              <a:gd name="connsiteX2" fmla="*/ 1365038 w 1365038"/>
              <a:gd name="connsiteY2" fmla="*/ 26139 h 3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038" h="332397">
                <a:moveTo>
                  <a:pt x="0" y="332397"/>
                </a:moveTo>
                <a:cubicBezTo>
                  <a:pt x="185943" y="206977"/>
                  <a:pt x="371886" y="81557"/>
                  <a:pt x="599392" y="30514"/>
                </a:cubicBezTo>
                <a:cubicBezTo>
                  <a:pt x="826898" y="-20529"/>
                  <a:pt x="1095968" y="2805"/>
                  <a:pt x="1365038" y="2613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/>
              <p:cNvSpPr/>
              <p:nvPr/>
            </p:nvSpPr>
            <p:spPr>
              <a:xfrm>
                <a:off x="862125" y="3439619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25" y="3439619"/>
                <a:ext cx="47961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/>
              <p:cNvSpPr/>
              <p:nvPr/>
            </p:nvSpPr>
            <p:spPr>
              <a:xfrm>
                <a:off x="1592203" y="3723725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3" y="3723725"/>
                <a:ext cx="479618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/>
              <p:cNvSpPr/>
              <p:nvPr/>
            </p:nvSpPr>
            <p:spPr>
              <a:xfrm>
                <a:off x="2339752" y="3212976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9" name="직사각형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212976"/>
                <a:ext cx="479618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8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</a:t>
            </a:r>
            <a:r>
              <a:rPr lang="en-US" altLang="ko-KR" smtClean="0"/>
              <a:t>(Determinant)</a:t>
            </a:r>
            <a:r>
              <a:rPr lang="ko-KR" altLang="en-US" smtClean="0"/>
              <a:t>의 정의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7200" y="1665251"/>
                <a:ext cx="71604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행렬변환 후 면적이나 </a:t>
                </a:r>
                <a:r>
                  <a:rPr lang="ko-KR" altLang="en-US" sz="1600" b="1" smtClean="0">
                    <a:solidFill>
                      <a:srgbClr val="FF0000"/>
                    </a:solidFill>
                  </a:rPr>
                  <a:t>부피의 변화율</a:t>
                </a:r>
                <a:r>
                  <a:rPr lang="ko-KR" altLang="en-US" sz="1600" smtClean="0"/>
                  <a:t>을 </a:t>
                </a:r>
                <a:r>
                  <a:rPr lang="ko-KR" altLang="en-US" sz="1600" b="1" smtClean="0">
                    <a:solidFill>
                      <a:srgbClr val="FF0000"/>
                    </a:solidFill>
                  </a:rPr>
                  <a:t>행렬식</a:t>
                </a:r>
                <a:r>
                  <a:rPr lang="en-US" altLang="ko-KR" sz="1600" smtClean="0"/>
                  <a:t>(determinant) </a:t>
                </a:r>
                <a:r>
                  <a:rPr lang="ko-KR" altLang="en-US" sz="1600" smtClean="0"/>
                  <a:t>이라고 한다</a:t>
                </a:r>
                <a:endParaRPr lang="en-US" altLang="ko-KR" sz="16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앞에서 봤듯이</a:t>
                </a:r>
                <a:r>
                  <a:rPr lang="en-US" altLang="ko-KR" sz="1600" smtClean="0"/>
                  <a:t>, </a:t>
                </a:r>
                <a:r>
                  <a:rPr lang="ko-KR" altLang="en-US" sz="1600" smtClean="0"/>
                  <a:t>행렬의 열벡터들은 좌표축이 변환된 벡터들이다</a:t>
                </a:r>
                <a:endParaRPr lang="en-US" altLang="ko-KR" sz="16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이들 열벡터들의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ko-KR" sz="1600"/>
                      <m:t>∙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×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  <m:r>
                      <m:rPr>
                        <m:nor/>
                      </m:rPr>
                      <a:rPr lang="en-US" altLang="ko-KR" sz="1600"/>
                      <m:t>)</m:t>
                    </m:r>
                    <m:r>
                      <m:rPr>
                        <m:nor/>
                      </m:rPr>
                      <a:rPr lang="en-US" altLang="ko-KR" sz="1600" b="0" i="0" smtClean="0"/>
                      <m:t> </m:t>
                    </m:r>
                  </m:oMath>
                </a14:m>
                <a:r>
                  <a:rPr lang="ko-KR" altLang="en-US" sz="1600" smtClean="0"/>
                  <a:t>값이 곧 행렬식이 된다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5251"/>
                <a:ext cx="7160422" cy="830997"/>
              </a:xfrm>
              <a:prstGeom prst="rect">
                <a:avLst/>
              </a:prstGeom>
              <a:blipFill>
                <a:blip r:embed="rId2"/>
                <a:stretch>
                  <a:fillRect l="-340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611560" y="4105490"/>
                <a:ext cx="3944926" cy="810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/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i="1" baseline="30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05490"/>
                <a:ext cx="3944926" cy="810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539552" y="2798708"/>
                <a:ext cx="1859034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b="0" i="0" smtClean="0"/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98708"/>
                <a:ext cx="1859034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오른쪽 화살표 35"/>
          <p:cNvSpPr/>
          <p:nvPr/>
        </p:nvSpPr>
        <p:spPr>
          <a:xfrm>
            <a:off x="2483768" y="298764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059832" y="2765902"/>
                <a:ext cx="3095143" cy="1087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행렬식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  <a:p>
                <a:pPr marL="0" lvl="1"/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765902"/>
                <a:ext cx="3095143" cy="1087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013618" y="5329626"/>
                <a:ext cx="5331909" cy="835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여기서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1600" i="1" baseline="30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sz="160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60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smtClean="0">
                    <a:solidFill>
                      <a:schemeClr val="accent1"/>
                    </a:solidFill>
                  </a:rPr>
                  <a:t>인 이유는 설명이 쉽지 않다</a:t>
                </a:r>
                <a:endParaRPr lang="en-US" altLang="ko-KR" sz="160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Tx/>
                  <a:buChar char="-"/>
                </a:pPr>
                <a:r>
                  <a:rPr lang="ko-KR" altLang="en-US" sz="1600" smtClean="0">
                    <a:solidFill>
                      <a:schemeClr val="accent1"/>
                    </a:solidFill>
                  </a:rPr>
                  <a:t>그렇지만 실제 계산을 해보면 같음을 알 수 있다</a:t>
                </a:r>
                <a:endParaRPr lang="en-US" altLang="ko-KR" sz="1600" smtClean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Tx/>
                  <a:buChar char="-"/>
                </a:pPr>
                <a:r>
                  <a:rPr lang="ko-KR" altLang="en-US" sz="1600" smtClean="0">
                    <a:solidFill>
                      <a:schemeClr val="accent1"/>
                    </a:solidFill>
                  </a:rPr>
                  <a:t>이와 같이</a:t>
                </a:r>
                <a:r>
                  <a:rPr lang="en-US" altLang="ko-KR" sz="1600" smtClean="0">
                    <a:solidFill>
                      <a:schemeClr val="accent1"/>
                    </a:solidFill>
                  </a:rPr>
                  <a:t>, </a:t>
                </a:r>
                <a:r>
                  <a:rPr lang="ko-KR" altLang="en-US" sz="1600" smtClean="0">
                    <a:solidFill>
                      <a:schemeClr val="accent1"/>
                    </a:solidFill>
                  </a:rPr>
                  <a:t>벡터의 </a:t>
                </a:r>
                <a:r>
                  <a:rPr lang="ko-KR" altLang="en-US" sz="1600" i="1" smtClean="0">
                    <a:solidFill>
                      <a:srgbClr val="FF0000"/>
                    </a:solidFill>
                  </a:rPr>
                  <a:t>외적과 행렬식</a:t>
                </a:r>
                <a:r>
                  <a:rPr lang="ko-KR" altLang="en-US" sz="1600" smtClean="0">
                    <a:solidFill>
                      <a:schemeClr val="accent1"/>
                    </a:solidFill>
                  </a:rPr>
                  <a:t>은 깊은 관계가 있다</a:t>
                </a:r>
                <a:endParaRPr lang="en-US" altLang="ko-KR" sz="160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8" y="5329626"/>
                <a:ext cx="5331909" cy="835678"/>
              </a:xfrm>
              <a:prstGeom prst="rect">
                <a:avLst/>
              </a:prstGeom>
              <a:blipFill>
                <a:blip r:embed="rId6"/>
                <a:stretch>
                  <a:fillRect l="-800" t="-2190" b="-10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81026" y="29535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chemeClr val="accent1"/>
                </a:solidFill>
              </a:rPr>
              <a:t>부피의 변화율</a:t>
            </a:r>
            <a:endParaRPr lang="ko-KR" altLang="en-US" i="1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76056" y="431222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chemeClr val="accent1"/>
                </a:solidFill>
              </a:rPr>
              <a:t>열벡터가 만드는 부피</a:t>
            </a:r>
            <a:endParaRPr lang="ko-KR" altLang="en-US" i="1">
              <a:solidFill>
                <a:schemeClr val="accent1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4636076" y="4330837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6383428" y="298795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251520" y="3954062"/>
            <a:ext cx="843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9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</a:t>
            </a:r>
            <a:r>
              <a:rPr lang="en-US" altLang="ko-KR" smtClean="0"/>
              <a:t>=0 </a:t>
            </a:r>
            <a:r>
              <a:rPr lang="ko-KR" altLang="en-US" smtClean="0"/>
              <a:t>의미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7200" y="1665251"/>
                <a:ext cx="56974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600" smtClean="0"/>
                  <a:t>A</a:t>
                </a:r>
                <a:r>
                  <a:rPr lang="ko-KR" altLang="en-US" sz="1600" smtClean="0"/>
                  <a:t>의 행렬식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 smtClean="0"/>
                  <a:t> 는 부피의 변화율을 의미한다</a:t>
                </a:r>
                <a:endParaRPr lang="en-US" altLang="ko-KR" sz="16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smtClean="0"/>
                  <a:t>=0 </a:t>
                </a:r>
                <a:r>
                  <a:rPr lang="ko-KR" altLang="en-US" sz="1600" smtClean="0"/>
                  <a:t>은</a:t>
                </a:r>
                <a:r>
                  <a:rPr lang="en-US" altLang="ko-KR" sz="1600" smtClean="0"/>
                  <a:t>, A</a:t>
                </a:r>
                <a:r>
                  <a:rPr lang="ko-KR" altLang="en-US" sz="1600" smtClean="0"/>
                  <a:t>의 변환에 의해 부피가 </a:t>
                </a:r>
                <a:r>
                  <a:rPr lang="en-US" altLang="ko-KR" sz="1600" smtClean="0"/>
                  <a:t>0 </a:t>
                </a:r>
                <a:r>
                  <a:rPr lang="ko-KR" altLang="en-US" sz="1600" smtClean="0"/>
                  <a:t>이 된다는 의미이다 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5251"/>
                <a:ext cx="5697457" cy="584775"/>
              </a:xfrm>
              <a:prstGeom prst="rect">
                <a:avLst/>
              </a:prstGeom>
              <a:blipFill>
                <a:blip r:embed="rId2"/>
                <a:stretch>
                  <a:fillRect l="-428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44892" y="2974986"/>
                <a:ext cx="103509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2" y="2974986"/>
                <a:ext cx="1035092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/>
          <p:cNvCxnSpPr/>
          <p:nvPr/>
        </p:nvCxnSpPr>
        <p:spPr>
          <a:xfrm>
            <a:off x="3356577" y="2515582"/>
            <a:ext cx="0" cy="97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45619" y="3479282"/>
            <a:ext cx="1193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31206" y="353008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80578" y="260255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2822719" y="3437780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99819" y="392653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3" name="평행 사변형 22"/>
          <p:cNvSpPr/>
          <p:nvPr/>
        </p:nvSpPr>
        <p:spPr>
          <a:xfrm rot="19532136">
            <a:off x="2347254" y="3189463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60728" y="328952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25" name="직선 연결선 24"/>
          <p:cNvCxnSpPr>
            <a:stCxn id="23" idx="4"/>
          </p:cNvCxnSpPr>
          <p:nvPr/>
        </p:nvCxnSpPr>
        <p:spPr>
          <a:xfrm flipH="1" flipV="1">
            <a:off x="3331455" y="3477043"/>
            <a:ext cx="310494" cy="24970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3325220" y="3183307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4" idx="3"/>
          </p:cNvCxnSpPr>
          <p:nvPr/>
        </p:nvCxnSpPr>
        <p:spPr>
          <a:xfrm flipH="1">
            <a:off x="3323328" y="3381024"/>
            <a:ext cx="429488" cy="93171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28"/>
          <p:cNvSpPr/>
          <p:nvPr/>
        </p:nvSpPr>
        <p:spPr>
          <a:xfrm>
            <a:off x="1891812" y="3222952"/>
            <a:ext cx="339544" cy="360040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4981134" y="3222952"/>
            <a:ext cx="339544" cy="360040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868144" y="3068960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 공간이</a:t>
            </a:r>
            <a:endParaRPr lang="en-US" altLang="ko-KR" smtClean="0"/>
          </a:p>
          <a:p>
            <a:r>
              <a:rPr lang="ko-KR" altLang="en-US" smtClean="0"/>
              <a:t>평면으로 축소변환됨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57200" y="4656815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위와 같은 경우</a:t>
            </a:r>
            <a:r>
              <a:rPr lang="en-US" altLang="ko-KR" sz="1600" smtClean="0"/>
              <a:t>, </a:t>
            </a:r>
            <a:r>
              <a:rPr lang="ko-KR" altLang="en-US" sz="1600" smtClean="0"/>
              <a:t>평면으로 변환되므로 </a:t>
            </a:r>
            <a:r>
              <a:rPr lang="ko-KR" altLang="en-US" sz="1600" b="1" smtClean="0">
                <a:solidFill>
                  <a:srgbClr val="FF0000"/>
                </a:solidFill>
              </a:rPr>
              <a:t>부피가 </a:t>
            </a:r>
            <a:r>
              <a:rPr lang="en-US" altLang="ko-KR" sz="1600" b="1" smtClean="0">
                <a:solidFill>
                  <a:srgbClr val="FF0000"/>
                </a:solidFill>
              </a:rPr>
              <a:t>0 </a:t>
            </a:r>
            <a:r>
              <a:rPr lang="ko-KR" altLang="en-US" sz="1600" smtClean="0"/>
              <a:t>이다</a:t>
            </a:r>
            <a:r>
              <a:rPr lang="en-US" altLang="ko-KR" sz="1600" smtClean="0"/>
              <a:t>. </a:t>
            </a:r>
            <a:r>
              <a:rPr lang="ko-KR" altLang="en-US" sz="1600" smtClean="0"/>
              <a:t>즉</a:t>
            </a:r>
            <a:r>
              <a:rPr lang="en-US" altLang="ko-KR" sz="1600" smtClean="0"/>
              <a:t>, </a:t>
            </a:r>
            <a:r>
              <a:rPr lang="ko-KR" altLang="en-US" sz="1600" smtClean="0"/>
              <a:t>행렬식이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이 된다</a:t>
            </a:r>
            <a:endParaRPr lang="en-US" altLang="ko-KR" sz="160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이렇게 된 근본 이유는</a:t>
            </a:r>
            <a:r>
              <a:rPr lang="en-US" altLang="ko-KR" sz="1600" smtClean="0"/>
              <a:t>, A</a:t>
            </a:r>
            <a:r>
              <a:rPr lang="ko-KR" altLang="en-US" sz="1600" smtClean="0"/>
              <a:t>의 열벡터가 </a:t>
            </a:r>
            <a:r>
              <a:rPr lang="ko-KR" altLang="en-US" sz="1600" b="1" smtClean="0">
                <a:solidFill>
                  <a:srgbClr val="FF0000"/>
                </a:solidFill>
              </a:rPr>
              <a:t>종속</a:t>
            </a:r>
            <a:r>
              <a:rPr lang="ko-KR" altLang="en-US" sz="1600" smtClean="0"/>
              <a:t>이기 때문이다</a:t>
            </a:r>
            <a:endParaRPr lang="en-US" altLang="ko-KR" sz="160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종속 변환이므로 역행렬도 존재하지 않는다 </a:t>
            </a:r>
            <a:r>
              <a:rPr lang="en-US" altLang="ko-KR" sz="1600" smtClean="0"/>
              <a:t>(</a:t>
            </a:r>
            <a:r>
              <a:rPr lang="ko-KR" altLang="en-US" sz="1600" smtClean="0"/>
              <a:t>축소한 것을 되돌릴 수 없다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sp>
        <p:nvSpPr>
          <p:cNvPr id="38" name="TextBox 37"/>
          <p:cNvSpPr txBox="1"/>
          <p:nvPr/>
        </p:nvSpPr>
        <p:spPr>
          <a:xfrm>
            <a:off x="688032" y="5805115"/>
            <a:ext cx="764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[</a:t>
            </a:r>
            <a:r>
              <a:rPr lang="ko-KR" altLang="en-US" smtClean="0"/>
              <a:t>행렬식</a:t>
            </a:r>
            <a:r>
              <a:rPr lang="en-US" altLang="ko-KR" smtClean="0"/>
              <a:t>=0] == </a:t>
            </a:r>
            <a:r>
              <a:rPr lang="ko-KR" altLang="en-US" smtClean="0"/>
              <a:t>열벡터가 종속 </a:t>
            </a:r>
            <a:r>
              <a:rPr lang="en-US" altLang="ko-KR" smtClean="0"/>
              <a:t>== </a:t>
            </a:r>
            <a:r>
              <a:rPr lang="ko-KR" altLang="en-US"/>
              <a:t>공간축소 </a:t>
            </a:r>
            <a:r>
              <a:rPr lang="en-US" altLang="ko-KR"/>
              <a:t>== </a:t>
            </a:r>
            <a:r>
              <a:rPr lang="ko-KR" altLang="en-US" smtClean="0"/>
              <a:t>역행렬</a:t>
            </a:r>
            <a:r>
              <a:rPr lang="en-US" altLang="ko-KR" smtClean="0"/>
              <a:t>X == 1</a:t>
            </a:r>
            <a:r>
              <a:rPr lang="ko-KR" altLang="en-US" smtClean="0"/>
              <a:t>대</a:t>
            </a:r>
            <a:r>
              <a:rPr lang="en-US" altLang="ko-KR" smtClean="0"/>
              <a:t>1</a:t>
            </a:r>
            <a:r>
              <a:rPr lang="ko-KR" altLang="en-US" smtClean="0"/>
              <a:t>매핑</a:t>
            </a:r>
            <a:r>
              <a:rPr lang="en-US" altLang="ko-KR" smtClean="0"/>
              <a:t>X </a:t>
            </a:r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1560" y="5669714"/>
            <a:ext cx="7776864" cy="6513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192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7200" y="1665251"/>
                <a:ext cx="3329951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r>
                  <a:rPr lang="en-US" altLang="ko-KR" sz="1600" i="1" smtClean="0">
                    <a:latin typeface="Cambria Math" panose="02040503050406030204" pitchFamily="18" charset="0"/>
                  </a:rPr>
                  <a:t>=1</a:t>
                </a:r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1600" i="1" baseline="30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altLang="ko-KR" sz="1600" smtClean="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smtClean="0"/>
                  <a:t>=0 </a:t>
                </a:r>
                <a:r>
                  <a:rPr lang="ko-KR" altLang="en-US" sz="1600" smtClean="0"/>
                  <a:t>이면 역행렬이 없다</a:t>
                </a:r>
                <a:endParaRPr lang="ko-KR" altLang="en-US" sz="160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ko-KR" sz="16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600" smtClean="0"/>
                  <a:t>0 </a:t>
                </a:r>
                <a:r>
                  <a:rPr lang="ko-KR" altLang="en-US" sz="1600"/>
                  <a:t>이면 역행렬이 </a:t>
                </a:r>
                <a:r>
                  <a:rPr lang="ko-KR" altLang="en-US" sz="1600" smtClean="0"/>
                  <a:t>있다</a:t>
                </a:r>
                <a:endParaRPr lang="en-US" altLang="ko-KR" sz="1600" smtClean="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1600" i="1" baseline="300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ko-KR" altLang="en-US" sz="1600" smtClean="0"/>
                  <a:t> </a:t>
                </a:r>
                <a:r>
                  <a:rPr lang="en-US" altLang="ko-KR" sz="160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baseline="30000" smtClean="0"/>
                  <a:t>-1</a:t>
                </a:r>
                <a:r>
                  <a:rPr lang="en-US" altLang="ko-KR" sz="1600" smtClean="0"/>
                  <a:t> = 1/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smtClean="0"/>
                  <a:t> </a:t>
                </a:r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AB</m:t>
                        </m:r>
                      </m:e>
                    </m:d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US" altLang="ko-KR" sz="1600" smtClean="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1600" i="1" baseline="30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baseline="30000" smtClean="0"/>
                  <a:t>2</a:t>
                </a:r>
                <a:endParaRPr lang="ko-KR" altLang="en-US" sz="1600" baseline="3000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AAA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baseline="30000" smtClean="0"/>
                  <a:t>3</a:t>
                </a:r>
                <a:r>
                  <a:rPr lang="en-US" altLang="ko-KR" sz="1600" smtClean="0"/>
                  <a:t>         </a:t>
                </a:r>
                <a:endParaRPr lang="en-US" altLang="ko-KR" sz="160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kA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ko-KR" sz="1600" i="1" baseline="3000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/>
                  <a:t>(3</a:t>
                </a:r>
                <a:r>
                  <a:rPr lang="ko-KR" altLang="en-US" sz="1200"/>
                  <a:t>차원벡터일때</a:t>
                </a:r>
                <a:r>
                  <a:rPr lang="en-US" altLang="ko-KR" sz="1200"/>
                  <a:t>)</a:t>
                </a:r>
                <a:r>
                  <a:rPr lang="en-US" altLang="ko-KR" sz="160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5251"/>
                <a:ext cx="3329951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24380" y="1665251"/>
                <a:ext cx="3206455" cy="3423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부피변화가 없다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직접 계산으로 증명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공간축소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i="1" smtClean="0">
                    <a:solidFill>
                      <a:schemeClr val="accent1"/>
                    </a:solidFill>
                  </a:rPr>
                  <a:t>1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대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1 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매핑이므로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 만큼 늘어났다가 줄임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만큼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커지고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다시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만큼 커짐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i="1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열벡터 각각이 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k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배로 늘어남</a:t>
                </a:r>
                <a:endParaRPr lang="ko-KR" altLang="en-US" sz="16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80" y="1665251"/>
                <a:ext cx="3206455" cy="3423373"/>
              </a:xfrm>
              <a:prstGeom prst="rect">
                <a:avLst/>
              </a:prstGeom>
              <a:blipFill>
                <a:blip r:embed="rId3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모서리가 둥근 직사각형 29"/>
          <p:cNvSpPr/>
          <p:nvPr/>
        </p:nvSpPr>
        <p:spPr>
          <a:xfrm>
            <a:off x="611560" y="5669714"/>
            <a:ext cx="7776864" cy="6513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tx1"/>
                </a:solidFill>
              </a:rPr>
              <a:t>행렬식을 열벡터들이 만드는 부피로 생각하면 위의 모든 증명을 쉽게 이해할 수 있다</a:t>
            </a:r>
            <a:r>
              <a:rPr lang="en-US" altLang="ko-KR" sz="140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tx1"/>
                </a:solidFill>
              </a:rPr>
              <a:t>외적 등 벡터기하학에 대한 이해가 중요한 이유이다</a:t>
            </a:r>
            <a:r>
              <a:rPr lang="en-US" altLang="ko-KR" sz="1400" smtClean="0">
                <a:solidFill>
                  <a:schemeClr val="tx1"/>
                </a:solidFill>
              </a:rPr>
              <a:t>.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 계산법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0864" y="1484784"/>
                <a:ext cx="2245551" cy="862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2</a:t>
                </a:r>
                <a:r>
                  <a:rPr lang="ko-KR" altLang="en-US" smtClean="0"/>
                  <a:t>차원 행렬</a:t>
                </a:r>
                <a:endParaRPr lang="en-US" altLang="ko-KR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= ad –bc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" y="1484784"/>
                <a:ext cx="2245551" cy="862287"/>
              </a:xfrm>
              <a:prstGeom prst="rect">
                <a:avLst/>
              </a:prstGeom>
              <a:blipFill>
                <a:blip r:embed="rId2"/>
                <a:stretch>
                  <a:fillRect l="-1902" t="-4255" r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70864" y="248360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 smtClean="0"/>
              <a:t>차원 행렬</a:t>
            </a:r>
            <a:endParaRPr lang="en-US" altLang="ko-KR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932697" y="2819349"/>
                <a:ext cx="112389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97" y="2819349"/>
                <a:ext cx="1123897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046201" y="2807046"/>
                <a:ext cx="3893951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01" y="2807046"/>
                <a:ext cx="3893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2401968" y="302307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27784" y="287905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98112" y="302307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139952" y="287905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613217" y="287905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922248" y="302307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2054484" y="3851756"/>
                <a:ext cx="3414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ei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fh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b(di-fg) + c(dh-eg)</a:t>
                </a:r>
                <a:endParaRPr lang="ko-KR" altLang="en-US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84" y="3851756"/>
                <a:ext cx="3414717" cy="369332"/>
              </a:xfrm>
              <a:prstGeom prst="rect">
                <a:avLst/>
              </a:prstGeom>
              <a:blipFill>
                <a:blip r:embed="rId5"/>
                <a:stretch>
                  <a:fillRect t="-10000" r="-12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1076713" y="2915652"/>
            <a:ext cx="792089" cy="208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17290" y="4365104"/>
            <a:ext cx="4689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※ </a:t>
            </a:r>
            <a:r>
              <a:rPr lang="ko-KR" altLang="en-US" sz="1400" smtClean="0"/>
              <a:t>어떤 행벡터나 열벡터를 기준으로 잡아 계산해도 된다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932697" y="4767995"/>
                <a:ext cx="112389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97" y="4767995"/>
                <a:ext cx="1123897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2046201" y="4755692"/>
                <a:ext cx="388721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01" y="4755692"/>
                <a:ext cx="3887218" cy="9727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/>
          <p:cNvCxnSpPr/>
          <p:nvPr/>
        </p:nvCxnSpPr>
        <p:spPr>
          <a:xfrm>
            <a:off x="2401968" y="497171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987824" y="482770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98112" y="522920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11960" y="482770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364088" y="482770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922248" y="5517232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2054484" y="5800402"/>
                <a:ext cx="3411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mtClean="0"/>
                  <a:t>(di-fg) + e(ai-cg) - h(af-cd)</a:t>
                </a:r>
                <a:endParaRPr lang="ko-KR" altLang="en-US"/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84" y="5800402"/>
                <a:ext cx="3411960" cy="369332"/>
              </a:xfrm>
              <a:prstGeom prst="rect">
                <a:avLst/>
              </a:prstGeom>
              <a:blipFill>
                <a:blip r:embed="rId8"/>
                <a:stretch>
                  <a:fillRect t="-10000" r="-12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/>
          <p:cNvSpPr/>
          <p:nvPr/>
        </p:nvSpPr>
        <p:spPr>
          <a:xfrm>
            <a:off x="1331640" y="4864299"/>
            <a:ext cx="354522" cy="72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6948264" y="3865189"/>
                <a:ext cx="1689117" cy="829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865189"/>
                <a:ext cx="1689117" cy="8295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208420" y="341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부호규칙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70864" y="6309320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4</a:t>
            </a:r>
            <a:r>
              <a:rPr lang="ko-KR" altLang="en-US" smtClean="0"/>
              <a:t>차원 이상 </a:t>
            </a:r>
            <a:r>
              <a:rPr lang="en-US" altLang="ko-KR" smtClean="0"/>
              <a:t>: 3</a:t>
            </a:r>
            <a:r>
              <a:rPr lang="ko-KR" altLang="en-US" smtClean="0"/>
              <a:t>차원행렬과 계산 방법이 유사하다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8281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 계산의 일반화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55576" y="1844824"/>
                <a:ext cx="3127075" cy="70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  <m:sup/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ijk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ia</m:t>
                                  </m:r>
                                  <m: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ja</m:t>
                                  </m:r>
                                  <m: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44824"/>
                <a:ext cx="3127075" cy="706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20" y="1770315"/>
            <a:ext cx="3908556" cy="7334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52256" y="1567825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smtClean="0"/>
              <a:t>Levi-Civita symbol</a:t>
            </a:r>
            <a:endParaRPr lang="ko-KR" altLang="en-US" sz="1200" u="sng"/>
          </a:p>
        </p:txBody>
      </p:sp>
      <p:sp>
        <p:nvSpPr>
          <p:cNvPr id="36" name="TextBox 35"/>
          <p:cNvSpPr txBox="1"/>
          <p:nvPr/>
        </p:nvSpPr>
        <p:spPr>
          <a:xfrm>
            <a:off x="755576" y="350100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소거법</a:t>
            </a:r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210698"/>
            <a:ext cx="4434866" cy="35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여러가지 행렬변환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단위행렬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628800"/>
                <a:ext cx="3260188" cy="278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0 0  0 1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/>
              </a:p>
              <a:p>
                <a:r>
                  <a:rPr lang="en-US" altLang="ko-KR" smtClean="0"/>
                  <a:t>A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  <a:r>
                  <a:rPr lang="en-US" altLang="ko-KR" smtClean="0"/>
                  <a:t> = </a:t>
                </a:r>
                <a:r>
                  <a:rPr lang="en-US" altLang="ko-KR">
                    <a:latin typeface="Consolas" panose="020B0609020204030204" pitchFamily="49" charset="0"/>
                  </a:rPr>
                  <a:t>I</a:t>
                </a:r>
                <a:r>
                  <a:rPr lang="en-US" altLang="ko-KR" smtClean="0"/>
                  <a:t>A = A</a:t>
                </a:r>
                <a:endParaRPr lang="en-US" altLang="ko-KR">
                  <a:latin typeface="Consolas" panose="020B0609020204030204" pitchFamily="49" charset="0"/>
                </a:endParaRPr>
              </a:p>
              <a:p>
                <a:r>
                  <a:rPr lang="en-US" altLang="ko-KR">
                    <a:latin typeface="Consolas" panose="020B0609020204030204" pitchFamily="49" charset="0"/>
                  </a:rPr>
                  <a:t>AIB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AB = IAIBI</a:t>
                </a:r>
                <a:endParaRPr lang="en-US" altLang="ko-KR" smtClean="0"/>
              </a:p>
              <a:p>
                <a:r>
                  <a:rPr lang="en-US" altLang="ko-KR" smtClean="0"/>
                  <a:t>AA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=A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A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</a:p>
              <a:p>
                <a:r>
                  <a:rPr lang="en-US" altLang="ko-KR" smtClean="0">
                    <a:latin typeface="Consolas" panose="020B0609020204030204" pitchFamily="49" charset="0"/>
                  </a:rPr>
                  <a:t>II = III = IIIII = I</a:t>
                </a:r>
              </a:p>
              <a:p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  <a:r>
                  <a:rPr lang="en-US" altLang="ko-KR" baseline="30000" smtClean="0">
                    <a:latin typeface="Consolas" panose="020B0609020204030204" pitchFamily="49" charset="0"/>
                  </a:rPr>
                  <a:t>T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 = I</a:t>
                </a:r>
              </a:p>
              <a:p>
                <a:r>
                  <a:rPr lang="en-US" altLang="ko-KR" smtClean="0">
                    <a:latin typeface="Consolas" panose="020B0609020204030204" pitchFamily="49" charset="0"/>
                  </a:rPr>
                  <a:t>AX = Y </a:t>
                </a:r>
                <a:r>
                  <a:rPr lang="en-US" altLang="ko-KR" smtClean="0">
                    <a:latin typeface="Consolas" panose="020B0609020204030204" pitchFamily="49" charset="0"/>
                    <a:sym typeface="Wingdings" panose="05000000000000000000" pitchFamily="2" charset="2"/>
                  </a:rPr>
                  <a:t> AX = IY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628800"/>
                <a:ext cx="3260188" cy="2788969"/>
              </a:xfrm>
              <a:prstGeom prst="rect">
                <a:avLst/>
              </a:prstGeom>
              <a:blipFill>
                <a:blip r:embed="rId2"/>
                <a:stretch>
                  <a:fillRect l="-1685" b="-26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75656" y="4900576"/>
                <a:ext cx="5581977" cy="1101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/>
                  <a:t>단위행렬은 벡터를 같은 벡터로 변환한다 </a:t>
                </a:r>
                <a:r>
                  <a:rPr lang="en-US" altLang="ko-KR" smtClean="0"/>
                  <a:t>(</a:t>
                </a:r>
                <a:r>
                  <a:rPr lang="ko-KR" altLang="en-US" smtClean="0"/>
                  <a:t>항등변환</a:t>
                </a:r>
                <a:r>
                  <a:rPr lang="en-US" altLang="ko-KR" smtClean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1 0 0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0 1 0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0 0 1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900576"/>
                <a:ext cx="5581977" cy="1101905"/>
              </a:xfrm>
              <a:prstGeom prst="rect">
                <a:avLst/>
              </a:prstGeom>
              <a:blipFill>
                <a:blip r:embed="rId3"/>
                <a:stretch>
                  <a:fillRect l="-873" t="-3315" r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대각행렬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11778"/>
                <a:ext cx="2511008" cy="1012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3 0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0 0  0 4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11778"/>
                <a:ext cx="2511008" cy="1012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67944" y="1634947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대각행렬은 단위행렬과 비슷하지만</a:t>
            </a:r>
            <a:endParaRPr lang="en-US" altLang="ko-KR" smtClean="0"/>
          </a:p>
          <a:p>
            <a:r>
              <a:rPr lang="ko-KR" altLang="en-US" smtClean="0"/>
              <a:t>대각선 값들이 </a:t>
            </a:r>
            <a:r>
              <a:rPr lang="en-US" altLang="ko-KR" smtClean="0"/>
              <a:t>1</a:t>
            </a:r>
            <a:r>
              <a:rPr lang="ko-KR" altLang="en-US" smtClean="0"/>
              <a:t>이 아닐 수 있다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36912"/>
                <a:ext cx="5874172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5874172" cy="527773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39552" y="3212976"/>
                <a:ext cx="4882362" cy="885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2 0 0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2 0 0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4882362" cy="885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3988" y="4221088"/>
                <a:ext cx="4806124" cy="8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mtClean="0">
                    <a:solidFill>
                      <a:schemeClr val="accent1"/>
                    </a:solidFill>
                  </a:rPr>
                  <a:t>※ 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대각행렬은 대각값 만큼 해당축으로 늘려주는 변환이다</a:t>
                </a:r>
                <a:endParaRPr lang="en-US" altLang="ko-KR" sz="1400" smtClean="0">
                  <a:solidFill>
                    <a:schemeClr val="accent1"/>
                  </a:solidFill>
                </a:endParaRPr>
              </a:p>
              <a:p>
                <a:r>
                  <a:rPr lang="en-US" altLang="ko-KR" sz="1400" smtClean="0">
                    <a:solidFill>
                      <a:schemeClr val="accent1"/>
                    </a:solidFill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2 0 0</m:t>
                            </m:r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>
                    <a:solidFill>
                      <a:schemeClr val="accent1"/>
                    </a:solidFill>
                  </a:rPr>
                  <a:t>은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x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축으로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배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, y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축으로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배 늘림</a:t>
                </a:r>
                <a:endParaRPr lang="ko-KR" alt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8" y="4221088"/>
                <a:ext cx="4806124" cy="877548"/>
              </a:xfrm>
              <a:prstGeom prst="rect">
                <a:avLst/>
              </a:prstGeom>
              <a:blipFill>
                <a:blip r:embed="rId5"/>
                <a:stretch>
                  <a:fillRect l="-381" t="-6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667100" y="603828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673755" y="535521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324242" y="645333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3903" y="63813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8378" y="645571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2238373" y="530222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3" name="직사각형 32"/>
          <p:cNvSpPr/>
          <p:nvPr/>
        </p:nvSpPr>
        <p:spPr>
          <a:xfrm>
            <a:off x="5691436" y="6038282"/>
            <a:ext cx="846732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5698091" y="535521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348578" y="645333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8239" y="63813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572714" y="645571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5262709" y="530222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4068981" y="5165035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981" y="5165035"/>
                <a:ext cx="802335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908419" y="5805264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웃는 얼굴 40"/>
          <p:cNvSpPr/>
          <p:nvPr/>
        </p:nvSpPr>
        <p:spPr>
          <a:xfrm>
            <a:off x="2693712" y="6057292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웃는 얼굴 41"/>
          <p:cNvSpPr/>
          <p:nvPr/>
        </p:nvSpPr>
        <p:spPr>
          <a:xfrm>
            <a:off x="5775828" y="6029765"/>
            <a:ext cx="737925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086142" y="551723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대각행렬 </a:t>
            </a:r>
            <a:r>
              <a:rPr lang="en-US" altLang="ko-KR" smtClean="0"/>
              <a:t>(</a:t>
            </a:r>
            <a:r>
              <a:rPr lang="ko-KR" altLang="en-US" smtClean="0"/>
              <a:t>음수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11778"/>
                <a:ext cx="1902059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0    1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 0 −1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11778"/>
                <a:ext cx="1902059" cy="743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27141" y="1595763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대각값이 </a:t>
            </a:r>
            <a:r>
              <a:rPr lang="en-US" altLang="ko-KR" smtClean="0"/>
              <a:t>-1</a:t>
            </a:r>
            <a:r>
              <a:rPr lang="ko-KR" altLang="en-US" smtClean="0"/>
              <a:t>인</a:t>
            </a:r>
            <a:r>
              <a:rPr lang="en-US" altLang="ko-KR" smtClean="0"/>
              <a:t> </a:t>
            </a:r>
            <a:r>
              <a:rPr lang="ko-KR" altLang="en-US" smtClean="0"/>
              <a:t>경우 축대칭 변환이다 </a:t>
            </a:r>
            <a:r>
              <a:rPr lang="en-US" altLang="ko-KR" smtClean="0"/>
              <a:t>(</a:t>
            </a:r>
            <a:r>
              <a:rPr lang="ko-KR" altLang="en-US" smtClean="0"/>
              <a:t>거울상</a:t>
            </a:r>
            <a:r>
              <a:rPr lang="en-US" altLang="ko-KR" smtClean="0"/>
              <a:t>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36912"/>
                <a:ext cx="4147867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−1 0  0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0   1   0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0 −1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4147867" cy="748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038568" y="5111683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97546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975460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웃는 얼굴 26"/>
          <p:cNvSpPr/>
          <p:nvPr/>
        </p:nvSpPr>
        <p:spPr>
          <a:xfrm flipV="1">
            <a:off x="5143265" y="5517232"/>
            <a:ext cx="424241" cy="373682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7243</TotalTime>
  <Words>5589</Words>
  <Application>Microsoft Office PowerPoint</Application>
  <PresentationFormat>화면 슬라이드 쇼(4:3)</PresentationFormat>
  <Paragraphs>1589</Paragraphs>
  <Slides>127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33" baseType="lpstr">
      <vt:lpstr>맑은 고딕</vt:lpstr>
      <vt:lpstr>Arial</vt:lpstr>
      <vt:lpstr>Cambria Math</vt:lpstr>
      <vt:lpstr>Consolas</vt:lpstr>
      <vt:lpstr>Wingdings</vt:lpstr>
      <vt:lpstr>Office 테마</vt:lpstr>
      <vt:lpstr>벡터와 행렬</vt:lpstr>
      <vt:lpstr>추천 교재</vt:lpstr>
      <vt:lpstr>벡터와 행렬</vt:lpstr>
      <vt:lpstr>벡터의 기본</vt:lpstr>
      <vt:lpstr>벡터는 무엇인가</vt:lpstr>
      <vt:lpstr>방향은 같고 크기만 다르다면?</vt:lpstr>
      <vt:lpstr>방향이 다르다면?</vt:lpstr>
      <vt:lpstr>크기가 같다면?</vt:lpstr>
      <vt:lpstr>벡터의 덧셈 (sum)</vt:lpstr>
      <vt:lpstr>벡터의 뺄셈</vt:lpstr>
      <vt:lpstr>벡터는 한 점으로 표현할 수 있다</vt:lpstr>
      <vt:lpstr>좌표계에서의 벡터 표현</vt:lpstr>
      <vt:lpstr>벡터의 기본 성질</vt:lpstr>
      <vt:lpstr>깊게 생각해 볼 것들</vt:lpstr>
      <vt:lpstr>직교 좌표계</vt:lpstr>
      <vt:lpstr>거리 (distance)</vt:lpstr>
      <vt:lpstr>데이터에서의 거리</vt:lpstr>
      <vt:lpstr>벡터의 곱셈 - 내적</vt:lpstr>
      <vt:lpstr>좌표에서의 내적</vt:lpstr>
      <vt:lpstr>내적을 이용한 벡터 각도 구하기</vt:lpstr>
      <vt:lpstr>내적의 분배법칙</vt:lpstr>
      <vt:lpstr>내적과 표준단위벡터</vt:lpstr>
      <vt:lpstr>내적으로 구하는 길이와 거리</vt:lpstr>
      <vt:lpstr>수직인 벡터 구하기</vt:lpstr>
      <vt:lpstr>내적과 정사영</vt:lpstr>
      <vt:lpstr>정규직교좌표계와 벡터성분</vt:lpstr>
      <vt:lpstr>벡터 기하학</vt:lpstr>
      <vt:lpstr>평면에서의 직선 방정식</vt:lpstr>
      <vt:lpstr>좌표 없이 벡터로 직선 표현</vt:lpstr>
      <vt:lpstr>두 점을 지나는 직선</vt:lpstr>
      <vt:lpstr>평면 방정식</vt:lpstr>
      <vt:lpstr>평면 방정식의 이해</vt:lpstr>
      <vt:lpstr>평면 방정식 생성</vt:lpstr>
      <vt:lpstr>두 벡터와 평행한 평면</vt:lpstr>
      <vt:lpstr>평면 두개가 만나면?</vt:lpstr>
      <vt:lpstr>3차원에서 직선의 방정식은?</vt:lpstr>
      <vt:lpstr>행렬의 개념</vt:lpstr>
      <vt:lpstr>행렬이란?</vt:lpstr>
      <vt:lpstr>행과 열</vt:lpstr>
      <vt:lpstr>행렬의 모양</vt:lpstr>
      <vt:lpstr>행렬의 스칼라곱과 덧셈</vt:lpstr>
      <vt:lpstr>행렬은 신경망의 핵심 도구이다</vt:lpstr>
      <vt:lpstr>행렬곱 (matrix product)</vt:lpstr>
      <vt:lpstr>행렬곱이 가능한가?</vt:lpstr>
      <vt:lpstr>AB ≠ BA</vt:lpstr>
      <vt:lpstr>행렬의 성분표시</vt:lpstr>
      <vt:lpstr>행렬곱의 성질</vt:lpstr>
      <vt:lpstr>연립일차방정식</vt:lpstr>
      <vt:lpstr>해의 있음/없음</vt:lpstr>
      <vt:lpstr>행소거법</vt:lpstr>
      <vt:lpstr>중복해</vt:lpstr>
      <vt:lpstr>전치행렬</vt:lpstr>
      <vt:lpstr>행렬과 벡터</vt:lpstr>
      <vt:lpstr>항등행렬</vt:lpstr>
      <vt:lpstr>역행렬</vt:lpstr>
      <vt:lpstr>역행렬 공식</vt:lpstr>
      <vt:lpstr>역행렬 소거법</vt:lpstr>
      <vt:lpstr>역행렬의 성질</vt:lpstr>
      <vt:lpstr>역행렬이 없는 경우는?</vt:lpstr>
      <vt:lpstr>행렬방정식의 특징</vt:lpstr>
      <vt:lpstr>다시 벡터</vt:lpstr>
      <vt:lpstr>벡터들로 만드는 공간</vt:lpstr>
      <vt:lpstr>벡터의 독립과 종속</vt:lpstr>
      <vt:lpstr>독립의 판단법</vt:lpstr>
      <vt:lpstr>공간과 차원과 기저</vt:lpstr>
      <vt:lpstr>데이터 관점의 독립성</vt:lpstr>
      <vt:lpstr>행렬 변환</vt:lpstr>
      <vt:lpstr>행렬은 변환</vt:lpstr>
      <vt:lpstr>신경망도 변환이다</vt:lpstr>
      <vt:lpstr>행렬변환의 성질</vt:lpstr>
      <vt:lpstr>행렬은 선형변환</vt:lpstr>
      <vt:lpstr>선형변환의 특징</vt:lpstr>
      <vt:lpstr>좌표의 이동</vt:lpstr>
      <vt:lpstr>변환과 내적</vt:lpstr>
      <vt:lpstr>3차원 예제</vt:lpstr>
      <vt:lpstr>3x2 행렬의 변환</vt:lpstr>
      <vt:lpstr>2x3 행렬의 변환</vt:lpstr>
      <vt:lpstr>열벡터가 종속이면?</vt:lpstr>
      <vt:lpstr>열벡터가 독립이면?</vt:lpstr>
      <vt:lpstr>행벡터의 종속/독립</vt:lpstr>
      <vt:lpstr>행렬의 중첩 AB</vt:lpstr>
      <vt:lpstr>외적과 행렬식</vt:lpstr>
      <vt:lpstr>수직인 벡터</vt:lpstr>
      <vt:lpstr>벡터의 외적(cross product)</vt:lpstr>
      <vt:lpstr>외적의 성질</vt:lpstr>
      <vt:lpstr>외적 계산법</vt:lpstr>
      <vt:lpstr>외적과 정규직교좌표</vt:lpstr>
      <vt:lpstr>외적과 부피</vt:lpstr>
      <vt:lpstr>행렬변환에서의 면적변화</vt:lpstr>
      <vt:lpstr>행렬변환에서의 부피변화</vt:lpstr>
      <vt:lpstr>행렬식(Determinant)의 정의</vt:lpstr>
      <vt:lpstr>행렬식=0 의미</vt:lpstr>
      <vt:lpstr>행렬식의 성질</vt:lpstr>
      <vt:lpstr>행렬식 계산법</vt:lpstr>
      <vt:lpstr>행렬식 계산의 일반화</vt:lpstr>
      <vt:lpstr>여러가지 행렬변환</vt:lpstr>
      <vt:lpstr>단위행렬</vt:lpstr>
      <vt:lpstr>대각행렬</vt:lpstr>
      <vt:lpstr>대각행렬 (음수)</vt:lpstr>
      <vt:lpstr>치환</vt:lpstr>
      <vt:lpstr>일반변환</vt:lpstr>
      <vt:lpstr>종속변환</vt:lpstr>
      <vt:lpstr>|A|=1</vt:lpstr>
      <vt:lpstr>ATA=I</vt:lpstr>
      <vt:lpstr>변환의 핵심 - 회전변환</vt:lpstr>
      <vt:lpstr>회전변환 성질</vt:lpstr>
      <vt:lpstr>회전변환 성질</vt:lpstr>
      <vt:lpstr>좌표변환</vt:lpstr>
      <vt:lpstr>좌표변환의 개념(1)</vt:lpstr>
      <vt:lpstr>좌표변환의 개념(2)</vt:lpstr>
      <vt:lpstr>좌표변환 행렬</vt:lpstr>
      <vt:lpstr>정규직교좌표로의 변환</vt:lpstr>
      <vt:lpstr>좌표 회전변환</vt:lpstr>
      <vt:lpstr>좌표회전변환과 일반회전변환</vt:lpstr>
      <vt:lpstr>좌표변환과 벡터내적</vt:lpstr>
      <vt:lpstr>A의 좌표변환</vt:lpstr>
      <vt:lpstr>데이터 관점의 좌표변환</vt:lpstr>
      <vt:lpstr>고유벡터와 대각화</vt:lpstr>
      <vt:lpstr>행렬의 불변 속성</vt:lpstr>
      <vt:lpstr>고유값/고유벡터 정의</vt:lpstr>
      <vt:lpstr>대각화</vt:lpstr>
      <vt:lpstr>대각화 가능여부</vt:lpstr>
      <vt:lpstr>3차원 행렬의 대각화</vt:lpstr>
      <vt:lpstr>고유벡터가 직교인 경우</vt:lpstr>
      <vt:lpstr>고유벡터의 의미</vt:lpstr>
      <vt:lpstr>행렬의 기하학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기초</dc:title>
  <dc:creator/>
  <cp:lastModifiedBy>user</cp:lastModifiedBy>
  <cp:revision>435</cp:revision>
  <dcterms:created xsi:type="dcterms:W3CDTF">2019-01-17T00:58:44Z</dcterms:created>
  <dcterms:modified xsi:type="dcterms:W3CDTF">2023-02-27T10:10:07Z</dcterms:modified>
</cp:coreProperties>
</file>